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13"/>
  </p:notesMasterIdLst>
  <p:sldIdLst>
    <p:sldId id="263" r:id="rId2"/>
    <p:sldId id="1319" r:id="rId3"/>
    <p:sldId id="257" r:id="rId4"/>
    <p:sldId id="259" r:id="rId5"/>
    <p:sldId id="260" r:id="rId6"/>
    <p:sldId id="261" r:id="rId7"/>
    <p:sldId id="262" r:id="rId8"/>
    <p:sldId id="264" r:id="rId9"/>
    <p:sldId id="1296" r:id="rId10"/>
    <p:sldId id="277" r:id="rId11"/>
    <p:sldId id="278" r:id="rId12"/>
    <p:sldId id="1295" r:id="rId13"/>
    <p:sldId id="280" r:id="rId14"/>
    <p:sldId id="281" r:id="rId15"/>
    <p:sldId id="1297" r:id="rId16"/>
    <p:sldId id="1298" r:id="rId17"/>
    <p:sldId id="1274" r:id="rId18"/>
    <p:sldId id="1299" r:id="rId19"/>
    <p:sldId id="1311" r:id="rId20"/>
    <p:sldId id="265" r:id="rId21"/>
    <p:sldId id="272" r:id="rId22"/>
    <p:sldId id="1301" r:id="rId23"/>
    <p:sldId id="1302" r:id="rId24"/>
    <p:sldId id="273" r:id="rId25"/>
    <p:sldId id="274" r:id="rId26"/>
    <p:sldId id="275" r:id="rId27"/>
    <p:sldId id="276" r:id="rId28"/>
    <p:sldId id="282" r:id="rId29"/>
    <p:sldId id="283" r:id="rId30"/>
    <p:sldId id="297" r:id="rId31"/>
    <p:sldId id="1300" r:id="rId32"/>
    <p:sldId id="284" r:id="rId33"/>
    <p:sldId id="293" r:id="rId34"/>
    <p:sldId id="294" r:id="rId35"/>
    <p:sldId id="295" r:id="rId36"/>
    <p:sldId id="296" r:id="rId37"/>
    <p:sldId id="1275" r:id="rId38"/>
    <p:sldId id="1276" r:id="rId39"/>
    <p:sldId id="1277" r:id="rId40"/>
    <p:sldId id="1279" r:id="rId41"/>
    <p:sldId id="1280" r:id="rId42"/>
    <p:sldId id="1303" r:id="rId43"/>
    <p:sldId id="267" r:id="rId44"/>
    <p:sldId id="268" r:id="rId45"/>
    <p:sldId id="1306" r:id="rId46"/>
    <p:sldId id="285" r:id="rId47"/>
    <p:sldId id="286" r:id="rId48"/>
    <p:sldId id="1304" r:id="rId49"/>
    <p:sldId id="1305" r:id="rId50"/>
    <p:sldId id="287" r:id="rId51"/>
    <p:sldId id="291" r:id="rId52"/>
    <p:sldId id="292" r:id="rId53"/>
    <p:sldId id="288" r:id="rId54"/>
    <p:sldId id="289" r:id="rId55"/>
    <p:sldId id="290" r:id="rId56"/>
    <p:sldId id="298" r:id="rId57"/>
    <p:sldId id="300" r:id="rId58"/>
    <p:sldId id="1262" r:id="rId59"/>
    <p:sldId id="1285" r:id="rId60"/>
    <p:sldId id="1286" r:id="rId61"/>
    <p:sldId id="1287" r:id="rId62"/>
    <p:sldId id="269" r:id="rId63"/>
    <p:sldId id="1307" r:id="rId64"/>
    <p:sldId id="301" r:id="rId65"/>
    <p:sldId id="302" r:id="rId66"/>
    <p:sldId id="1308" r:id="rId67"/>
    <p:sldId id="303" r:id="rId68"/>
    <p:sldId id="304" r:id="rId69"/>
    <p:sldId id="305" r:id="rId70"/>
    <p:sldId id="306" r:id="rId71"/>
    <p:sldId id="307" r:id="rId72"/>
    <p:sldId id="308" r:id="rId73"/>
    <p:sldId id="309" r:id="rId74"/>
    <p:sldId id="310" r:id="rId75"/>
    <p:sldId id="1251" r:id="rId76"/>
    <p:sldId id="1253" r:id="rId77"/>
    <p:sldId id="1256" r:id="rId78"/>
    <p:sldId id="1263" r:id="rId79"/>
    <p:sldId id="1288" r:id="rId80"/>
    <p:sldId id="1290" r:id="rId81"/>
    <p:sldId id="1291" r:id="rId82"/>
    <p:sldId id="1257" r:id="rId83"/>
    <p:sldId id="1260" r:id="rId84"/>
    <p:sldId id="1261" r:id="rId85"/>
    <p:sldId id="270" r:id="rId86"/>
    <p:sldId id="1259" r:id="rId87"/>
    <p:sldId id="1264" r:id="rId88"/>
    <p:sldId id="1265" r:id="rId89"/>
    <p:sldId id="1266" r:id="rId90"/>
    <p:sldId id="1267" r:id="rId91"/>
    <p:sldId id="1292" r:id="rId92"/>
    <p:sldId id="271" r:id="rId93"/>
    <p:sldId id="1309" r:id="rId94"/>
    <p:sldId id="1269" r:id="rId95"/>
    <p:sldId id="1268" r:id="rId96"/>
    <p:sldId id="1270" r:id="rId97"/>
    <p:sldId id="1271" r:id="rId98"/>
    <p:sldId id="1272" r:id="rId99"/>
    <p:sldId id="1281" r:id="rId100"/>
    <p:sldId id="1293" r:id="rId101"/>
    <p:sldId id="1294" r:id="rId102"/>
    <p:sldId id="1310" r:id="rId103"/>
    <p:sldId id="1312" r:id="rId104"/>
    <p:sldId id="1313" r:id="rId105"/>
    <p:sldId id="1314" r:id="rId106"/>
    <p:sldId id="1315" r:id="rId107"/>
    <p:sldId id="1316" r:id="rId108"/>
    <p:sldId id="1317" r:id="rId109"/>
    <p:sldId id="1318" r:id="rId110"/>
    <p:sldId id="1273" r:id="rId111"/>
    <p:sldId id="1320"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8438"/>
    <a:srgbClr val="CBD731"/>
    <a:srgbClr val="A0CE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varScale="1">
        <p:scale>
          <a:sx n="82" d="100"/>
          <a:sy n="82" d="100"/>
        </p:scale>
        <p:origin x="58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926AD-0ADE-44C3-9E32-F2CCA6BF2665}" type="datetimeFigureOut">
              <a:rPr lang="en-US" smtClean="0"/>
              <a:t>9/6/2022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13A57C-3FC8-4B84-BD9D-FB76CF001D40}" type="slidenum">
              <a:rPr lang="en-US" smtClean="0"/>
              <a:t>‹#›</a:t>
            </a:fld>
            <a:endParaRPr lang="en-US"/>
          </a:p>
        </p:txBody>
      </p:sp>
    </p:spTree>
    <p:extLst>
      <p:ext uri="{BB962C8B-B14F-4D97-AF65-F5344CB8AC3E}">
        <p14:creationId xmlns:p14="http://schemas.microsoft.com/office/powerpoint/2010/main" val="2530798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3A57C-3FC8-4B84-BD9D-FB76CF001D40}" type="slidenum">
              <a:rPr lang="en-US" smtClean="0"/>
              <a:t>42</a:t>
            </a:fld>
            <a:endParaRPr lang="en-US"/>
          </a:p>
        </p:txBody>
      </p:sp>
    </p:spTree>
    <p:extLst>
      <p:ext uri="{BB962C8B-B14F-4D97-AF65-F5344CB8AC3E}">
        <p14:creationId xmlns:p14="http://schemas.microsoft.com/office/powerpoint/2010/main" val="76178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3A57C-3FC8-4B84-BD9D-FB76CF001D40}" type="slidenum">
              <a:rPr lang="en-US" smtClean="0"/>
              <a:t>46</a:t>
            </a:fld>
            <a:endParaRPr lang="en-US"/>
          </a:p>
        </p:txBody>
      </p:sp>
    </p:spTree>
    <p:extLst>
      <p:ext uri="{BB962C8B-B14F-4D97-AF65-F5344CB8AC3E}">
        <p14:creationId xmlns:p14="http://schemas.microsoft.com/office/powerpoint/2010/main" val="395396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3A57C-3FC8-4B84-BD9D-FB76CF001D40}" type="slidenum">
              <a:rPr lang="en-US" smtClean="0"/>
              <a:t>50</a:t>
            </a:fld>
            <a:endParaRPr lang="en-US"/>
          </a:p>
        </p:txBody>
      </p:sp>
    </p:spTree>
    <p:extLst>
      <p:ext uri="{BB962C8B-B14F-4D97-AF65-F5344CB8AC3E}">
        <p14:creationId xmlns:p14="http://schemas.microsoft.com/office/powerpoint/2010/main" val="869563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1C5B8-DE6E-0802-6434-9E4BBC314C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9F2567-F239-06A9-630A-42AE4FC213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17B8F-BA63-178A-36AB-16279509F69E}"/>
              </a:ext>
            </a:extLst>
          </p:cNvPr>
          <p:cNvSpPr>
            <a:spLocks noGrp="1"/>
          </p:cNvSpPr>
          <p:nvPr>
            <p:ph type="dt" sz="half" idx="10"/>
          </p:nvPr>
        </p:nvSpPr>
        <p:spPr/>
        <p:txBody>
          <a:bodyPr/>
          <a:lstStyle/>
          <a:p>
            <a:fld id="{B288AB48-A7E7-4E7E-B5F8-F62ED804B68B}" type="datetimeFigureOut">
              <a:rPr lang="en-US" smtClean="0"/>
              <a:t>9/6/2022</a:t>
            </a:fld>
            <a:endParaRPr lang="en-US"/>
          </a:p>
        </p:txBody>
      </p:sp>
      <p:sp>
        <p:nvSpPr>
          <p:cNvPr id="5" name="Footer Placeholder 4">
            <a:extLst>
              <a:ext uri="{FF2B5EF4-FFF2-40B4-BE49-F238E27FC236}">
                <a16:creationId xmlns:a16="http://schemas.microsoft.com/office/drawing/2014/main" id="{C4B4E825-0A49-6F98-D045-C4A9BC0CE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02221-5940-005E-1838-9BA2F9DA9412}"/>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2900802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CD81-F4DD-769A-271F-5335DD3DC3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134AC9-9D8E-6420-D027-CF705A064F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BB625-64E5-8AE4-68BF-5022AFB2FF38}"/>
              </a:ext>
            </a:extLst>
          </p:cNvPr>
          <p:cNvSpPr>
            <a:spLocks noGrp="1"/>
          </p:cNvSpPr>
          <p:nvPr>
            <p:ph type="dt" sz="half" idx="10"/>
          </p:nvPr>
        </p:nvSpPr>
        <p:spPr/>
        <p:txBody>
          <a:bodyPr/>
          <a:lstStyle/>
          <a:p>
            <a:fld id="{B288AB48-A7E7-4E7E-B5F8-F62ED804B68B}" type="datetimeFigureOut">
              <a:rPr lang="en-US" smtClean="0"/>
              <a:t>9/6/2022</a:t>
            </a:fld>
            <a:endParaRPr lang="en-US"/>
          </a:p>
        </p:txBody>
      </p:sp>
      <p:sp>
        <p:nvSpPr>
          <p:cNvPr id="5" name="Footer Placeholder 4">
            <a:extLst>
              <a:ext uri="{FF2B5EF4-FFF2-40B4-BE49-F238E27FC236}">
                <a16:creationId xmlns:a16="http://schemas.microsoft.com/office/drawing/2014/main" id="{D107DA31-1D89-2CA4-0F76-7CCC02003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ECB83-9C20-99CD-4D25-E25FF1DA7717}"/>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4248717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42000B-EF95-CE6F-9B28-4F8C4F835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02B1D1-73B9-C2A7-6A03-D0B47683D3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55EEA0-C111-CAD1-F66E-DA737C79BD1C}"/>
              </a:ext>
            </a:extLst>
          </p:cNvPr>
          <p:cNvSpPr>
            <a:spLocks noGrp="1"/>
          </p:cNvSpPr>
          <p:nvPr>
            <p:ph type="dt" sz="half" idx="10"/>
          </p:nvPr>
        </p:nvSpPr>
        <p:spPr/>
        <p:txBody>
          <a:bodyPr/>
          <a:lstStyle/>
          <a:p>
            <a:fld id="{B288AB48-A7E7-4E7E-B5F8-F62ED804B68B}" type="datetimeFigureOut">
              <a:rPr lang="en-US" smtClean="0"/>
              <a:t>9/6/2022</a:t>
            </a:fld>
            <a:endParaRPr lang="en-US"/>
          </a:p>
        </p:txBody>
      </p:sp>
      <p:sp>
        <p:nvSpPr>
          <p:cNvPr id="5" name="Footer Placeholder 4">
            <a:extLst>
              <a:ext uri="{FF2B5EF4-FFF2-40B4-BE49-F238E27FC236}">
                <a16:creationId xmlns:a16="http://schemas.microsoft.com/office/drawing/2014/main" id="{D2F78B3D-7A48-C8F6-2863-1E4315A717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94930-3EB9-9366-79F8-C363CD7C4976}"/>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890344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lang="en-US" sz="3992"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609562" y="1604841"/>
            <a:ext cx="10971684" cy="3977484"/>
          </a:xfrm>
          <a:prstGeom prst="rect">
            <a:avLst/>
          </a:prstGeom>
        </p:spPr>
        <p:txBody>
          <a:bodyPr lIns="0" tIns="0" rIns="0" bIns="0"/>
          <a:lstStyle/>
          <a:p>
            <a:endParaRPr lang="en-US" sz="2903"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0768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24C5-E160-A974-53AB-9E50F69773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B21D7-17A1-3CCD-F0BF-7DB8329B65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AEFE6-BD73-E51C-A688-785BE119B907}"/>
              </a:ext>
            </a:extLst>
          </p:cNvPr>
          <p:cNvSpPr>
            <a:spLocks noGrp="1"/>
          </p:cNvSpPr>
          <p:nvPr>
            <p:ph type="dt" sz="half" idx="10"/>
          </p:nvPr>
        </p:nvSpPr>
        <p:spPr/>
        <p:txBody>
          <a:bodyPr/>
          <a:lstStyle/>
          <a:p>
            <a:fld id="{B288AB48-A7E7-4E7E-B5F8-F62ED804B68B}" type="datetimeFigureOut">
              <a:rPr lang="en-US" smtClean="0"/>
              <a:t>9/6/2022</a:t>
            </a:fld>
            <a:endParaRPr lang="en-US"/>
          </a:p>
        </p:txBody>
      </p:sp>
      <p:sp>
        <p:nvSpPr>
          <p:cNvPr id="5" name="Footer Placeholder 4">
            <a:extLst>
              <a:ext uri="{FF2B5EF4-FFF2-40B4-BE49-F238E27FC236}">
                <a16:creationId xmlns:a16="http://schemas.microsoft.com/office/drawing/2014/main" id="{81697E52-0C56-D27C-713B-DE7BF6347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54BC0-4E0E-D423-63D2-B14A69D53111}"/>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738821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F4BF-566F-E63D-9975-5915E73BB8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6F1B27-C523-5D43-7F34-40313B2423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AB5BED-2F01-FB09-E782-FD6C99B07333}"/>
              </a:ext>
            </a:extLst>
          </p:cNvPr>
          <p:cNvSpPr>
            <a:spLocks noGrp="1"/>
          </p:cNvSpPr>
          <p:nvPr>
            <p:ph type="dt" sz="half" idx="10"/>
          </p:nvPr>
        </p:nvSpPr>
        <p:spPr/>
        <p:txBody>
          <a:bodyPr/>
          <a:lstStyle/>
          <a:p>
            <a:fld id="{B288AB48-A7E7-4E7E-B5F8-F62ED804B68B}" type="datetimeFigureOut">
              <a:rPr lang="en-US" smtClean="0"/>
              <a:t>9/6/2022</a:t>
            </a:fld>
            <a:endParaRPr lang="en-US"/>
          </a:p>
        </p:txBody>
      </p:sp>
      <p:sp>
        <p:nvSpPr>
          <p:cNvPr id="5" name="Footer Placeholder 4">
            <a:extLst>
              <a:ext uri="{FF2B5EF4-FFF2-40B4-BE49-F238E27FC236}">
                <a16:creationId xmlns:a16="http://schemas.microsoft.com/office/drawing/2014/main" id="{03D44E0D-C9FC-DC4D-4ACF-4E514C55B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07D52-15B8-22DF-D8CB-77DBF10D0EA2}"/>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3471217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8352-8580-7C34-61D5-04EC546A84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CDE1EB-2C2B-86CB-A711-5E2F7687AA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053C0E-CEF8-42CC-FC5D-B36120AAFD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0D5E48-DA20-A879-6987-0DF36F20B8F4}"/>
              </a:ext>
            </a:extLst>
          </p:cNvPr>
          <p:cNvSpPr>
            <a:spLocks noGrp="1"/>
          </p:cNvSpPr>
          <p:nvPr>
            <p:ph type="dt" sz="half" idx="10"/>
          </p:nvPr>
        </p:nvSpPr>
        <p:spPr/>
        <p:txBody>
          <a:bodyPr/>
          <a:lstStyle/>
          <a:p>
            <a:fld id="{B288AB48-A7E7-4E7E-B5F8-F62ED804B68B}" type="datetimeFigureOut">
              <a:rPr lang="en-US" smtClean="0"/>
              <a:t>9/6/2022</a:t>
            </a:fld>
            <a:endParaRPr lang="en-US"/>
          </a:p>
        </p:txBody>
      </p:sp>
      <p:sp>
        <p:nvSpPr>
          <p:cNvPr id="6" name="Footer Placeholder 5">
            <a:extLst>
              <a:ext uri="{FF2B5EF4-FFF2-40B4-BE49-F238E27FC236}">
                <a16:creationId xmlns:a16="http://schemas.microsoft.com/office/drawing/2014/main" id="{B34A69AD-9B73-5712-254D-5932B2246A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38814-7CB5-1206-A2CC-F0180FF25E5B}"/>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194728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5CE9-DD6B-7E92-94F7-DFA9942879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485B56-15B3-25C6-EBC0-6E28A75601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09230E-3A77-B2CE-A834-C6C125DA22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C217AB-9474-1CBF-8EA7-BA5C0BECD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46EE54-955A-5642-FC98-B5832CF8B7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01066B-9B7D-82A2-6F81-18A8DF8C1BD6}"/>
              </a:ext>
            </a:extLst>
          </p:cNvPr>
          <p:cNvSpPr>
            <a:spLocks noGrp="1"/>
          </p:cNvSpPr>
          <p:nvPr>
            <p:ph type="dt" sz="half" idx="10"/>
          </p:nvPr>
        </p:nvSpPr>
        <p:spPr/>
        <p:txBody>
          <a:bodyPr/>
          <a:lstStyle/>
          <a:p>
            <a:fld id="{B288AB48-A7E7-4E7E-B5F8-F62ED804B68B}" type="datetimeFigureOut">
              <a:rPr lang="en-US" smtClean="0"/>
              <a:t>9/6/2022</a:t>
            </a:fld>
            <a:endParaRPr lang="en-US"/>
          </a:p>
        </p:txBody>
      </p:sp>
      <p:sp>
        <p:nvSpPr>
          <p:cNvPr id="8" name="Footer Placeholder 7">
            <a:extLst>
              <a:ext uri="{FF2B5EF4-FFF2-40B4-BE49-F238E27FC236}">
                <a16:creationId xmlns:a16="http://schemas.microsoft.com/office/drawing/2014/main" id="{A6F660BB-F9B4-2FF0-E9A8-B5C201D50F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91CA-C334-705B-8C0B-5186AB56DA64}"/>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270770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9CBE5-0F46-163D-7AD4-CA1C86C32F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B68CB4-8BC1-A0E1-A326-122FF8DBF42B}"/>
              </a:ext>
            </a:extLst>
          </p:cNvPr>
          <p:cNvSpPr>
            <a:spLocks noGrp="1"/>
          </p:cNvSpPr>
          <p:nvPr>
            <p:ph type="dt" sz="half" idx="10"/>
          </p:nvPr>
        </p:nvSpPr>
        <p:spPr/>
        <p:txBody>
          <a:bodyPr/>
          <a:lstStyle/>
          <a:p>
            <a:fld id="{B288AB48-A7E7-4E7E-B5F8-F62ED804B68B}" type="datetimeFigureOut">
              <a:rPr lang="en-US" smtClean="0"/>
              <a:t>9/6/2022</a:t>
            </a:fld>
            <a:endParaRPr lang="en-US"/>
          </a:p>
        </p:txBody>
      </p:sp>
      <p:sp>
        <p:nvSpPr>
          <p:cNvPr id="4" name="Footer Placeholder 3">
            <a:extLst>
              <a:ext uri="{FF2B5EF4-FFF2-40B4-BE49-F238E27FC236}">
                <a16:creationId xmlns:a16="http://schemas.microsoft.com/office/drawing/2014/main" id="{3F96F781-04D8-2FCC-7022-383B0EAAAB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C234F1-E106-4AB3-D4E3-E3FE1C5BEDBC}"/>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988124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228B5-4172-027C-05CC-763CAB0A3D9C}"/>
              </a:ext>
            </a:extLst>
          </p:cNvPr>
          <p:cNvSpPr>
            <a:spLocks noGrp="1"/>
          </p:cNvSpPr>
          <p:nvPr>
            <p:ph type="dt" sz="half" idx="10"/>
          </p:nvPr>
        </p:nvSpPr>
        <p:spPr/>
        <p:txBody>
          <a:bodyPr/>
          <a:lstStyle/>
          <a:p>
            <a:fld id="{B288AB48-A7E7-4E7E-B5F8-F62ED804B68B}" type="datetimeFigureOut">
              <a:rPr lang="en-US" smtClean="0"/>
              <a:t>9/6/2022</a:t>
            </a:fld>
            <a:endParaRPr lang="en-US"/>
          </a:p>
        </p:txBody>
      </p:sp>
      <p:sp>
        <p:nvSpPr>
          <p:cNvPr id="3" name="Footer Placeholder 2">
            <a:extLst>
              <a:ext uri="{FF2B5EF4-FFF2-40B4-BE49-F238E27FC236}">
                <a16:creationId xmlns:a16="http://schemas.microsoft.com/office/drawing/2014/main" id="{CE9B3175-02D1-F46F-6A11-44DC14BA69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465349-8EAF-CE87-A571-6D3FE8790081}"/>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976981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FC56-4A55-3FC3-1DA1-3ADD99E398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08C05C-E724-04BF-2CF5-39846031AB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7A2E03-BE7E-C7C8-1E5D-F28CF0DB7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58E9D-AEF0-C134-C6DD-8FBA825E38ED}"/>
              </a:ext>
            </a:extLst>
          </p:cNvPr>
          <p:cNvSpPr>
            <a:spLocks noGrp="1"/>
          </p:cNvSpPr>
          <p:nvPr>
            <p:ph type="dt" sz="half" idx="10"/>
          </p:nvPr>
        </p:nvSpPr>
        <p:spPr/>
        <p:txBody>
          <a:bodyPr/>
          <a:lstStyle/>
          <a:p>
            <a:fld id="{B288AB48-A7E7-4E7E-B5F8-F62ED804B68B}" type="datetimeFigureOut">
              <a:rPr lang="en-US" smtClean="0"/>
              <a:t>9/6/2022</a:t>
            </a:fld>
            <a:endParaRPr lang="en-US"/>
          </a:p>
        </p:txBody>
      </p:sp>
      <p:sp>
        <p:nvSpPr>
          <p:cNvPr id="6" name="Footer Placeholder 5">
            <a:extLst>
              <a:ext uri="{FF2B5EF4-FFF2-40B4-BE49-F238E27FC236}">
                <a16:creationId xmlns:a16="http://schemas.microsoft.com/office/drawing/2014/main" id="{09B6EA8E-9DEB-B59F-1487-85A01D58F5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B1D214-80B0-59E0-D171-8834FB193534}"/>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82266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7A2-2411-346D-B297-8B9D435B9C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E86566-568B-1BCC-FA9E-4B1440CD58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8847A8-4A63-3B52-D6DD-7B335B2AF3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ADCDF-1851-EA29-CCF0-49CDB8D35172}"/>
              </a:ext>
            </a:extLst>
          </p:cNvPr>
          <p:cNvSpPr>
            <a:spLocks noGrp="1"/>
          </p:cNvSpPr>
          <p:nvPr>
            <p:ph type="dt" sz="half" idx="10"/>
          </p:nvPr>
        </p:nvSpPr>
        <p:spPr/>
        <p:txBody>
          <a:bodyPr/>
          <a:lstStyle/>
          <a:p>
            <a:fld id="{B288AB48-A7E7-4E7E-B5F8-F62ED804B68B}" type="datetimeFigureOut">
              <a:rPr lang="en-US" smtClean="0"/>
              <a:t>9/6/2022</a:t>
            </a:fld>
            <a:endParaRPr lang="en-US"/>
          </a:p>
        </p:txBody>
      </p:sp>
      <p:sp>
        <p:nvSpPr>
          <p:cNvPr id="6" name="Footer Placeholder 5">
            <a:extLst>
              <a:ext uri="{FF2B5EF4-FFF2-40B4-BE49-F238E27FC236}">
                <a16:creationId xmlns:a16="http://schemas.microsoft.com/office/drawing/2014/main" id="{8A2340F6-2A7F-38A5-2F83-884C56851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64D16-F45E-7CEF-E819-D77A3A3D8AC3}"/>
              </a:ext>
            </a:extLst>
          </p:cNvPr>
          <p:cNvSpPr>
            <a:spLocks noGrp="1"/>
          </p:cNvSpPr>
          <p:nvPr>
            <p:ph type="sldNum" sz="quarter" idx="12"/>
          </p:nvPr>
        </p:nvSpPr>
        <p:spPr/>
        <p:txBody>
          <a:bodyPr/>
          <a:lstStyle/>
          <a:p>
            <a:fld id="{EC4F2F00-A40D-46FC-9DB5-321E649DA5B8}" type="slidenum">
              <a:rPr lang="en-US" smtClean="0"/>
              <a:t>‹#›</a:t>
            </a:fld>
            <a:endParaRPr lang="en-US"/>
          </a:p>
        </p:txBody>
      </p:sp>
    </p:spTree>
    <p:extLst>
      <p:ext uri="{BB962C8B-B14F-4D97-AF65-F5344CB8AC3E}">
        <p14:creationId xmlns:p14="http://schemas.microsoft.com/office/powerpoint/2010/main" val="117873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3FAFEC-1A66-7A5F-ECC6-7ECED92A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CBD9C2-3E9F-1B4D-5CD1-C243A51BB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14691-E4DA-ACF9-E599-2079C018F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8AB48-A7E7-4E7E-B5F8-F62ED804B68B}" type="datetimeFigureOut">
              <a:rPr lang="en-US" smtClean="0"/>
              <a:t>9/6/2022</a:t>
            </a:fld>
            <a:endParaRPr lang="en-US"/>
          </a:p>
        </p:txBody>
      </p:sp>
      <p:sp>
        <p:nvSpPr>
          <p:cNvPr id="5" name="Footer Placeholder 4">
            <a:extLst>
              <a:ext uri="{FF2B5EF4-FFF2-40B4-BE49-F238E27FC236}">
                <a16:creationId xmlns:a16="http://schemas.microsoft.com/office/drawing/2014/main" id="{C6A33DEE-01C9-21CE-F850-24CF253DBB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766794-7306-766C-6181-CBB90A8D3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F2F00-A40D-46FC-9DB5-321E649DA5B8}" type="slidenum">
              <a:rPr lang="en-US" smtClean="0"/>
              <a:t>‹#›</a:t>
            </a:fld>
            <a:endParaRPr lang="en-US"/>
          </a:p>
        </p:txBody>
      </p:sp>
    </p:spTree>
    <p:extLst>
      <p:ext uri="{BB962C8B-B14F-4D97-AF65-F5344CB8AC3E}">
        <p14:creationId xmlns:p14="http://schemas.microsoft.com/office/powerpoint/2010/main" val="54171460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9.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8.jpeg"/><Relationship Id="rId5" Type="http://schemas.openxmlformats.org/officeDocument/2006/relationships/image" Target="../media/image13.jpeg"/><Relationship Id="rId10" Type="http://schemas.openxmlformats.org/officeDocument/2006/relationships/image" Target="../media/image17.jpeg"/><Relationship Id="rId4" Type="http://schemas.openxmlformats.org/officeDocument/2006/relationships/image" Target="../media/image12.jpeg"/><Relationship Id="rId9"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9.jpeg"/><Relationship Id="rId7" Type="http://schemas.openxmlformats.org/officeDocument/2006/relationships/image" Target="../media/image38.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16.jpeg"/><Relationship Id="rId4" Type="http://schemas.openxmlformats.org/officeDocument/2006/relationships/image" Target="../media/image15.jpeg"/></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hyperlink" Target="https://www.altexsoft.com/blog/datascience/how-to-organize-data-labeling-for-machine-learning-approaches-and-tool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2.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javatpoint.com/agents-in-ai" TargetMode="External"/><Relationship Id="rId2" Type="http://schemas.openxmlformats.org/officeDocument/2006/relationships/hyperlink" Target="https://www.javatpoint.com/artificial-intelligence-tutoria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E2D66EA5-5555-E8EC-8960-8C7F0D5CF189}"/>
              </a:ext>
            </a:extLst>
          </p:cNvPr>
          <p:cNvSpPr txBox="1">
            <a:spLocks/>
          </p:cNvSpPr>
          <p:nvPr/>
        </p:nvSpPr>
        <p:spPr>
          <a:xfrm>
            <a:off x="1524000" y="1122363"/>
            <a:ext cx="9144000" cy="2387600"/>
          </a:xfrm>
          <a:prstGeom prst="rect">
            <a:avLst/>
          </a:prstGeom>
          <a:noFill/>
          <a:ln>
            <a:noFill/>
          </a:ln>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 dirty="0">
                <a:solidFill>
                  <a:srgbClr val="000000"/>
                </a:solidFill>
                <a:uFill>
                  <a:solidFill>
                    <a:srgbClr val="FFFFFF"/>
                  </a:solidFill>
                </a:uFill>
                <a:latin typeface="Arial"/>
              </a:rPr>
              <a:t>Introduction to Machine Learning.
 Basic Concepts and Learning.</a:t>
            </a:r>
          </a:p>
        </p:txBody>
      </p:sp>
      <p:sp>
        <p:nvSpPr>
          <p:cNvPr id="5" name="Subtitle 2">
            <a:extLst>
              <a:ext uri="{FF2B5EF4-FFF2-40B4-BE49-F238E27FC236}">
                <a16:creationId xmlns:a16="http://schemas.microsoft.com/office/drawing/2014/main" id="{54D1F991-0962-B6CA-A39F-8B994B362A90}"/>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Instructor: Sabina Umirzakova </a:t>
            </a:r>
          </a:p>
          <a:p>
            <a:r>
              <a:rPr lang="en-US" dirty="0">
                <a:solidFill>
                  <a:srgbClr val="5F6368"/>
                </a:solidFill>
                <a:latin typeface="Roboto" panose="02000000000000000000" pitchFamily="2" charset="0"/>
              </a:rPr>
              <a:t>sabinatuit@gachon.ac.kr</a:t>
            </a:r>
            <a:endParaRPr lang="en-US" dirty="0"/>
          </a:p>
        </p:txBody>
      </p:sp>
    </p:spTree>
    <p:extLst>
      <p:ext uri="{BB962C8B-B14F-4D97-AF65-F5344CB8AC3E}">
        <p14:creationId xmlns:p14="http://schemas.microsoft.com/office/powerpoint/2010/main" val="3083765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E608-A03A-24C1-0D8F-2F4C57D6B205}"/>
              </a:ext>
            </a:extLst>
          </p:cNvPr>
          <p:cNvSpPr>
            <a:spLocks noGrp="1"/>
          </p:cNvSpPr>
          <p:nvPr>
            <p:ph type="title"/>
          </p:nvPr>
        </p:nvSpPr>
        <p:spPr/>
        <p:txBody>
          <a:bodyPr/>
          <a:lstStyle/>
          <a:p>
            <a:pPr algn="ctr"/>
            <a:r>
              <a:rPr lang="en-US" dirty="0"/>
              <a:t>Brief history of AI</a:t>
            </a:r>
          </a:p>
        </p:txBody>
      </p:sp>
      <p:pic>
        <p:nvPicPr>
          <p:cNvPr id="4" name="Picture 3">
            <a:extLst>
              <a:ext uri="{FF2B5EF4-FFF2-40B4-BE49-F238E27FC236}">
                <a16:creationId xmlns:a16="http://schemas.microsoft.com/office/drawing/2014/main" id="{4EA2B483-6007-0718-907E-8ED3EB2A9F62}"/>
              </a:ext>
            </a:extLst>
          </p:cNvPr>
          <p:cNvPicPr>
            <a:picLocks noChangeAspect="1"/>
          </p:cNvPicPr>
          <p:nvPr/>
        </p:nvPicPr>
        <p:blipFill>
          <a:blip r:embed="rId2"/>
          <a:stretch>
            <a:fillRect/>
          </a:stretch>
        </p:blipFill>
        <p:spPr>
          <a:xfrm>
            <a:off x="4011497" y="3848128"/>
            <a:ext cx="4775714" cy="2566947"/>
          </a:xfrm>
          <a:prstGeom prst="rect">
            <a:avLst/>
          </a:prstGeom>
        </p:spPr>
      </p:pic>
      <p:pic>
        <p:nvPicPr>
          <p:cNvPr id="5" name="Picture 4">
            <a:extLst>
              <a:ext uri="{FF2B5EF4-FFF2-40B4-BE49-F238E27FC236}">
                <a16:creationId xmlns:a16="http://schemas.microsoft.com/office/drawing/2014/main" id="{F07286C6-2C63-B999-418C-091581A6C4CE}"/>
              </a:ext>
            </a:extLst>
          </p:cNvPr>
          <p:cNvPicPr>
            <a:picLocks noChangeAspect="1"/>
          </p:cNvPicPr>
          <p:nvPr/>
        </p:nvPicPr>
        <p:blipFill>
          <a:blip r:embed="rId3"/>
          <a:srcRect t="5183" b="11890"/>
          <a:stretch>
            <a:fillRect/>
          </a:stretch>
        </p:blipFill>
        <p:spPr>
          <a:xfrm>
            <a:off x="3462290" y="1555785"/>
            <a:ext cx="5874129" cy="2292343"/>
          </a:xfrm>
          <a:prstGeom prst="rect">
            <a:avLst/>
          </a:prstGeom>
        </p:spPr>
      </p:pic>
    </p:spTree>
    <p:extLst>
      <p:ext uri="{BB962C8B-B14F-4D97-AF65-F5344CB8AC3E}">
        <p14:creationId xmlns:p14="http://schemas.microsoft.com/office/powerpoint/2010/main" val="21486816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8D92E-E4AC-E18A-6204-D04BE72C5608}"/>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C5656687-DFBF-4E2A-2479-ED5C3BA0DDB0}"/>
              </a:ext>
            </a:extLst>
          </p:cNvPr>
          <p:cNvSpPr>
            <a:spLocks noGrp="1"/>
          </p:cNvSpPr>
          <p:nvPr>
            <p:ph idx="1"/>
          </p:nvPr>
        </p:nvSpPr>
        <p:spPr/>
        <p:txBody>
          <a:bodyPr>
            <a:normAutofit/>
          </a:bodyPr>
          <a:lstStyle/>
          <a:p>
            <a:pPr marL="0" indent="0" algn="ctr">
              <a:buNone/>
            </a:pPr>
            <a:r>
              <a:rPr lang="en-US" sz="6000" b="1" dirty="0"/>
              <a:t>What is </a:t>
            </a:r>
            <a:r>
              <a:rPr lang="en-US" sz="6000" b="1" spc="-1" dirty="0">
                <a:solidFill>
                  <a:srgbClr val="000000"/>
                </a:solidFill>
                <a:uFill>
                  <a:solidFill>
                    <a:srgbClr val="FFFFFF"/>
                  </a:solidFill>
                </a:uFill>
              </a:rPr>
              <a:t>Reinforcement learning?</a:t>
            </a:r>
            <a:endParaRPr lang="en-US" sz="6000" b="1" dirty="0"/>
          </a:p>
        </p:txBody>
      </p:sp>
    </p:spTree>
    <p:extLst>
      <p:ext uri="{BB962C8B-B14F-4D97-AF65-F5344CB8AC3E}">
        <p14:creationId xmlns:p14="http://schemas.microsoft.com/office/powerpoint/2010/main" val="294772706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2EF87-1BDE-0FA5-594C-939B0E34E9C0}"/>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6373839E-F14B-A8CC-06C4-C3DBDE61EEA3}"/>
              </a:ext>
            </a:extLst>
          </p:cNvPr>
          <p:cNvSpPr>
            <a:spLocks noGrp="1"/>
          </p:cNvSpPr>
          <p:nvPr>
            <p:ph idx="1"/>
          </p:nvPr>
        </p:nvSpPr>
        <p:spPr/>
        <p:txBody>
          <a:bodyPr>
            <a:normAutofit/>
          </a:bodyPr>
          <a:lstStyle/>
          <a:p>
            <a:pPr marL="0" indent="0" algn="ctr">
              <a:buNone/>
            </a:pPr>
            <a:r>
              <a:rPr lang="en-US" sz="6000" b="1" dirty="0"/>
              <a:t>What is the main difference between supervised and </a:t>
            </a:r>
            <a:r>
              <a:rPr lang="en-US" sz="6000" b="1"/>
              <a:t>unsupervised learning?</a:t>
            </a:r>
            <a:endParaRPr lang="en-US" sz="6000" b="1" dirty="0"/>
          </a:p>
        </p:txBody>
      </p:sp>
    </p:spTree>
    <p:extLst>
      <p:ext uri="{BB962C8B-B14F-4D97-AF65-F5344CB8AC3E}">
        <p14:creationId xmlns:p14="http://schemas.microsoft.com/office/powerpoint/2010/main" val="21994879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82C6-1F6E-48FD-ADD6-38C979CF43C9}"/>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CF19FC38-5C8E-C9B4-C86F-E8A7DB7F708A}"/>
              </a:ext>
            </a:extLst>
          </p:cNvPr>
          <p:cNvSpPr>
            <a:spLocks noGrp="1"/>
          </p:cNvSpPr>
          <p:nvPr>
            <p:ph idx="1"/>
          </p:nvPr>
        </p:nvSpPr>
        <p:spPr/>
        <p:txBody>
          <a:bodyPr>
            <a:normAutofit/>
          </a:bodyPr>
          <a:lstStyle/>
          <a:p>
            <a:pPr marL="0" indent="0" algn="ctr">
              <a:buNone/>
            </a:pPr>
            <a:r>
              <a:rPr lang="en-US" sz="6000" b="1" dirty="0"/>
              <a:t>What is differences of Reinforcement learning and unsupervised learning </a:t>
            </a:r>
          </a:p>
        </p:txBody>
      </p:sp>
    </p:spTree>
    <p:extLst>
      <p:ext uri="{BB962C8B-B14F-4D97-AF65-F5344CB8AC3E}">
        <p14:creationId xmlns:p14="http://schemas.microsoft.com/office/powerpoint/2010/main" val="195137352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en-GB" altLang="ko-KR" dirty="0" smtClean="0"/>
              <a:t>Steps to solve ML problems</a:t>
            </a:r>
            <a:endParaRPr lang="ko-KR" altLang="en-US" dirty="0"/>
          </a:p>
        </p:txBody>
      </p:sp>
      <p:sp>
        <p:nvSpPr>
          <p:cNvPr id="4" name="직사각형 3"/>
          <p:cNvSpPr/>
          <p:nvPr/>
        </p:nvSpPr>
        <p:spPr>
          <a:xfrm>
            <a:off x="522514" y="2948473"/>
            <a:ext cx="1950098" cy="8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ko-KR" dirty="0" smtClean="0"/>
              <a:t>Dataset gathering </a:t>
            </a:r>
            <a:endParaRPr lang="ko-KR" altLang="en-US" dirty="0"/>
          </a:p>
        </p:txBody>
      </p:sp>
      <p:sp>
        <p:nvSpPr>
          <p:cNvPr id="5" name="이등변 삼각형 4"/>
          <p:cNvSpPr/>
          <p:nvPr/>
        </p:nvSpPr>
        <p:spPr>
          <a:xfrm rot="5400000">
            <a:off x="2388636" y="3205064"/>
            <a:ext cx="550507" cy="382555"/>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6" name="직사각형 5"/>
          <p:cNvSpPr/>
          <p:nvPr/>
        </p:nvSpPr>
        <p:spPr>
          <a:xfrm>
            <a:off x="2855167" y="2948471"/>
            <a:ext cx="1950098" cy="8957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ltLang="ko-KR" dirty="0" smtClean="0"/>
              <a:t>Dataset pre-processing  </a:t>
            </a:r>
            <a:endParaRPr lang="ko-KR" altLang="en-US" dirty="0"/>
          </a:p>
        </p:txBody>
      </p:sp>
      <p:sp>
        <p:nvSpPr>
          <p:cNvPr id="7" name="직사각형 6"/>
          <p:cNvSpPr/>
          <p:nvPr/>
        </p:nvSpPr>
        <p:spPr>
          <a:xfrm>
            <a:off x="5120951" y="2948471"/>
            <a:ext cx="1950098" cy="8957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altLang="ko-KR" dirty="0" smtClean="0"/>
              <a:t>Feature engineering  </a:t>
            </a:r>
            <a:endParaRPr lang="ko-KR" altLang="en-US" dirty="0"/>
          </a:p>
        </p:txBody>
      </p:sp>
      <p:sp>
        <p:nvSpPr>
          <p:cNvPr id="8" name="직사각형 7"/>
          <p:cNvSpPr/>
          <p:nvPr/>
        </p:nvSpPr>
        <p:spPr>
          <a:xfrm>
            <a:off x="7386735" y="2948470"/>
            <a:ext cx="1950098" cy="8957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altLang="ko-KR" dirty="0" smtClean="0"/>
              <a:t>Algorithm selection &amp; Training  </a:t>
            </a:r>
            <a:endParaRPr lang="ko-KR" altLang="en-US" dirty="0"/>
          </a:p>
        </p:txBody>
      </p:sp>
      <p:sp>
        <p:nvSpPr>
          <p:cNvPr id="9" name="직사각형 8"/>
          <p:cNvSpPr/>
          <p:nvPr/>
        </p:nvSpPr>
        <p:spPr>
          <a:xfrm>
            <a:off x="9652519" y="2948470"/>
            <a:ext cx="1950098" cy="8957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altLang="ko-KR" dirty="0" smtClean="0">
                <a:solidFill>
                  <a:srgbClr val="FF0000"/>
                </a:solidFill>
              </a:rPr>
              <a:t>Making prediction </a:t>
            </a:r>
            <a:endParaRPr lang="ko-KR" altLang="en-US" dirty="0">
              <a:solidFill>
                <a:srgbClr val="FF0000"/>
              </a:solidFill>
            </a:endParaRPr>
          </a:p>
        </p:txBody>
      </p:sp>
      <p:sp>
        <p:nvSpPr>
          <p:cNvPr id="10" name="이등변 삼각형 9"/>
          <p:cNvSpPr/>
          <p:nvPr/>
        </p:nvSpPr>
        <p:spPr>
          <a:xfrm rot="5400000">
            <a:off x="4721289" y="3200398"/>
            <a:ext cx="550507" cy="382555"/>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11" name="이등변 삼각형 10"/>
          <p:cNvSpPr/>
          <p:nvPr/>
        </p:nvSpPr>
        <p:spPr>
          <a:xfrm rot="5400000">
            <a:off x="6987073" y="3200397"/>
            <a:ext cx="550507" cy="382555"/>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12" name="이등변 삼각형 11"/>
          <p:cNvSpPr/>
          <p:nvPr/>
        </p:nvSpPr>
        <p:spPr>
          <a:xfrm rot="5400000">
            <a:off x="9252857" y="3200397"/>
            <a:ext cx="550507" cy="382555"/>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23887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en-GB" altLang="ko-KR" dirty="0"/>
              <a:t>Dataset gathering </a:t>
            </a:r>
            <a:endParaRPr lang="ko-KR" altLang="en-US" dirty="0"/>
          </a:p>
        </p:txBody>
      </p:sp>
      <p:sp>
        <p:nvSpPr>
          <p:cNvPr id="3" name="내용 개체 틀 2"/>
          <p:cNvSpPr>
            <a:spLocks noGrp="1"/>
          </p:cNvSpPr>
          <p:nvPr>
            <p:ph idx="1"/>
          </p:nvPr>
        </p:nvSpPr>
        <p:spPr>
          <a:xfrm>
            <a:off x="838200" y="1455576"/>
            <a:ext cx="10515600" cy="4721387"/>
          </a:xfrm>
        </p:spPr>
        <p:txBody>
          <a:bodyPr>
            <a:normAutofit lnSpcReduction="10000"/>
          </a:bodyPr>
          <a:lstStyle/>
          <a:p>
            <a:pPr>
              <a:lnSpc>
                <a:spcPct val="150000"/>
              </a:lnSpc>
            </a:pPr>
            <a:r>
              <a:rPr lang="en-US" altLang="ko-KR" sz="2200" dirty="0">
                <a:latin typeface="Times New Roman" panose="02020603050405020304" pitchFamily="18" charset="0"/>
                <a:cs typeface="Times New Roman" panose="02020603050405020304" pitchFamily="18" charset="0"/>
              </a:rPr>
              <a:t>Might depend on human work </a:t>
            </a:r>
            <a:endParaRPr lang="en-US" altLang="ko-KR" sz="2200" dirty="0" smtClean="0">
              <a:latin typeface="Times New Roman" panose="02020603050405020304" pitchFamily="18" charset="0"/>
              <a:cs typeface="Times New Roman" panose="02020603050405020304" pitchFamily="18" charset="0"/>
            </a:endParaRPr>
          </a:p>
          <a:p>
            <a:pPr marL="0" indent="0">
              <a:lnSpc>
                <a:spcPct val="150000"/>
              </a:lnSpc>
              <a:buNone/>
            </a:pPr>
            <a:r>
              <a:rPr lang="en-US" altLang="ko-KR" sz="2200" dirty="0">
                <a:latin typeface="Times New Roman" panose="02020603050405020304" pitchFamily="18" charset="0"/>
                <a:cs typeface="Times New Roman" panose="02020603050405020304" pitchFamily="18" charset="0"/>
              </a:rPr>
              <a:t>	</a:t>
            </a:r>
            <a:r>
              <a:rPr lang="en-US" altLang="ko-KR" sz="2200" dirty="0" smtClean="0">
                <a:latin typeface="Times New Roman" panose="02020603050405020304" pitchFamily="18" charset="0"/>
                <a:cs typeface="Times New Roman" panose="02020603050405020304" pitchFamily="18" charset="0"/>
              </a:rPr>
              <a:t>Manual </a:t>
            </a:r>
            <a:r>
              <a:rPr lang="en-US" altLang="ko-KR" sz="2200" dirty="0">
                <a:latin typeface="Times New Roman" panose="02020603050405020304" pitchFamily="18" charset="0"/>
                <a:cs typeface="Times New Roman" panose="02020603050405020304" pitchFamily="18" charset="0"/>
              </a:rPr>
              <a:t>labeling for supervised learning. </a:t>
            </a:r>
            <a:endParaRPr lang="en-US" altLang="ko-KR" sz="2200" dirty="0" smtClean="0">
              <a:latin typeface="Times New Roman" panose="02020603050405020304" pitchFamily="18" charset="0"/>
              <a:cs typeface="Times New Roman" panose="02020603050405020304" pitchFamily="18" charset="0"/>
            </a:endParaRPr>
          </a:p>
          <a:p>
            <a:pPr marL="0" indent="0">
              <a:lnSpc>
                <a:spcPct val="150000"/>
              </a:lnSpc>
              <a:buNone/>
            </a:pPr>
            <a:r>
              <a:rPr lang="en-US" altLang="ko-KR" sz="2200" dirty="0" smtClean="0">
                <a:latin typeface="Times New Roman" panose="02020603050405020304" pitchFamily="18" charset="0"/>
                <a:cs typeface="Times New Roman" panose="02020603050405020304" pitchFamily="18" charset="0"/>
              </a:rPr>
              <a:t>	Domain </a:t>
            </a:r>
            <a:r>
              <a:rPr lang="en-US" altLang="ko-KR" sz="2200" dirty="0">
                <a:latin typeface="Times New Roman" panose="02020603050405020304" pitchFamily="18" charset="0"/>
                <a:cs typeface="Times New Roman" panose="02020603050405020304" pitchFamily="18" charset="0"/>
              </a:rPr>
              <a:t>knowledge. </a:t>
            </a:r>
            <a:r>
              <a:rPr lang="en-US" altLang="ko-KR" sz="2200" dirty="0" smtClean="0">
                <a:latin typeface="Times New Roman" panose="02020603050405020304" pitchFamily="18" charset="0"/>
                <a:cs typeface="Times New Roman" panose="02020603050405020304" pitchFamily="18" charset="0"/>
              </a:rPr>
              <a:t>Maybe </a:t>
            </a:r>
            <a:r>
              <a:rPr lang="en-US" altLang="ko-KR" sz="2200" dirty="0">
                <a:latin typeface="Times New Roman" panose="02020603050405020304" pitchFamily="18" charset="0"/>
                <a:cs typeface="Times New Roman" panose="02020603050405020304" pitchFamily="18" charset="0"/>
              </a:rPr>
              <a:t>even experts. </a:t>
            </a:r>
            <a:endParaRPr lang="en-US" altLang="ko-KR" sz="2200" dirty="0" smtClean="0">
              <a:latin typeface="Times New Roman" panose="02020603050405020304" pitchFamily="18" charset="0"/>
              <a:cs typeface="Times New Roman" panose="02020603050405020304" pitchFamily="18" charset="0"/>
            </a:endParaRPr>
          </a:p>
          <a:p>
            <a:pPr>
              <a:lnSpc>
                <a:spcPct val="150000"/>
              </a:lnSpc>
            </a:pPr>
            <a:r>
              <a:rPr lang="en-US" altLang="ko-KR" sz="2200" dirty="0" smtClean="0">
                <a:latin typeface="Times New Roman" panose="02020603050405020304" pitchFamily="18" charset="0"/>
                <a:cs typeface="Times New Roman" panose="02020603050405020304" pitchFamily="18" charset="0"/>
              </a:rPr>
              <a:t>May </a:t>
            </a:r>
            <a:r>
              <a:rPr lang="en-US" altLang="ko-KR" sz="2200" dirty="0">
                <a:latin typeface="Times New Roman" panose="02020603050405020304" pitchFamily="18" charset="0"/>
                <a:cs typeface="Times New Roman" panose="02020603050405020304" pitchFamily="18" charset="0"/>
              </a:rPr>
              <a:t>come for free, or “sort of” </a:t>
            </a:r>
            <a:endParaRPr lang="en-US" altLang="ko-KR" sz="2200" dirty="0" smtClean="0">
              <a:latin typeface="Times New Roman" panose="02020603050405020304" pitchFamily="18" charset="0"/>
              <a:cs typeface="Times New Roman" panose="02020603050405020304" pitchFamily="18" charset="0"/>
            </a:endParaRPr>
          </a:p>
          <a:p>
            <a:pPr marL="0" indent="0">
              <a:lnSpc>
                <a:spcPct val="150000"/>
              </a:lnSpc>
              <a:buNone/>
            </a:pPr>
            <a:r>
              <a:rPr lang="en-US" altLang="ko-KR" sz="2200" dirty="0">
                <a:latin typeface="Times New Roman" panose="02020603050405020304" pitchFamily="18" charset="0"/>
                <a:cs typeface="Times New Roman" panose="02020603050405020304" pitchFamily="18" charset="0"/>
              </a:rPr>
              <a:t>	</a:t>
            </a:r>
            <a:r>
              <a:rPr lang="en-US" altLang="ko-KR" sz="2200" dirty="0" smtClean="0">
                <a:latin typeface="Times New Roman" panose="02020603050405020304" pitchFamily="18" charset="0"/>
                <a:cs typeface="Times New Roman" panose="02020603050405020304" pitchFamily="18" charset="0"/>
              </a:rPr>
              <a:t>• </a:t>
            </a:r>
            <a:r>
              <a:rPr lang="en-US" altLang="ko-KR" sz="2200" dirty="0">
                <a:latin typeface="Times New Roman" panose="02020603050405020304" pitchFamily="18" charset="0"/>
                <a:cs typeface="Times New Roman" panose="02020603050405020304" pitchFamily="18" charset="0"/>
              </a:rPr>
              <a:t>E.g., Machine Translation. </a:t>
            </a:r>
            <a:endParaRPr lang="en-US" altLang="ko-KR" sz="2200" dirty="0" smtClean="0">
              <a:latin typeface="Times New Roman" panose="02020603050405020304" pitchFamily="18" charset="0"/>
              <a:cs typeface="Times New Roman" panose="02020603050405020304" pitchFamily="18" charset="0"/>
            </a:endParaRPr>
          </a:p>
          <a:p>
            <a:pPr>
              <a:lnSpc>
                <a:spcPct val="150000"/>
              </a:lnSpc>
            </a:pPr>
            <a:r>
              <a:rPr lang="en-US" altLang="ko-KR" sz="2200" dirty="0" smtClean="0">
                <a:latin typeface="Times New Roman" panose="02020603050405020304" pitchFamily="18" charset="0"/>
                <a:cs typeface="Times New Roman" panose="02020603050405020304" pitchFamily="18" charset="0"/>
              </a:rPr>
              <a:t>The </a:t>
            </a:r>
            <a:r>
              <a:rPr lang="en-US" altLang="ko-KR" sz="2200" dirty="0">
                <a:latin typeface="Times New Roman" panose="02020603050405020304" pitchFamily="18" charset="0"/>
                <a:cs typeface="Times New Roman" panose="02020603050405020304" pitchFamily="18" charset="0"/>
              </a:rPr>
              <a:t>more the better: Some algorithms need large amounts of data to be useful (e.g., neural networks). </a:t>
            </a:r>
            <a:endParaRPr lang="en-US" altLang="ko-KR" sz="2200" dirty="0" smtClean="0">
              <a:latin typeface="Times New Roman" panose="02020603050405020304" pitchFamily="18" charset="0"/>
              <a:cs typeface="Times New Roman" panose="02020603050405020304" pitchFamily="18" charset="0"/>
            </a:endParaRPr>
          </a:p>
          <a:p>
            <a:pPr>
              <a:lnSpc>
                <a:spcPct val="150000"/>
              </a:lnSpc>
            </a:pPr>
            <a:r>
              <a:rPr lang="en-US" altLang="ko-KR" sz="2200" dirty="0" smtClean="0">
                <a:latin typeface="Times New Roman" panose="02020603050405020304" pitchFamily="18" charset="0"/>
                <a:cs typeface="Times New Roman" panose="02020603050405020304" pitchFamily="18" charset="0"/>
              </a:rPr>
              <a:t>The </a:t>
            </a:r>
            <a:r>
              <a:rPr lang="en-US" altLang="ko-KR" sz="2200" dirty="0">
                <a:latin typeface="Times New Roman" panose="02020603050405020304" pitchFamily="18" charset="0"/>
                <a:cs typeface="Times New Roman" panose="02020603050405020304" pitchFamily="18" charset="0"/>
              </a:rPr>
              <a:t>quantity and quality of data dictate the model accuracy</a:t>
            </a:r>
            <a:endParaRPr lang="ko-KR"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43652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en-GB" altLang="ko-KR" dirty="0"/>
              <a:t>Dataset pre-processing  </a:t>
            </a:r>
            <a:endParaRPr lang="ko-KR" altLang="en-US" dirty="0"/>
          </a:p>
        </p:txBody>
      </p:sp>
      <p:sp>
        <p:nvSpPr>
          <p:cNvPr id="3" name="내용 개체 틀 2"/>
          <p:cNvSpPr>
            <a:spLocks noGrp="1"/>
          </p:cNvSpPr>
          <p:nvPr>
            <p:ph idx="1"/>
          </p:nvPr>
        </p:nvSpPr>
        <p:spPr>
          <a:xfrm>
            <a:off x="838200" y="1586204"/>
            <a:ext cx="10515600" cy="4795935"/>
          </a:xfrm>
        </p:spPr>
        <p:txBody>
          <a:bodyPr>
            <a:normAutofit lnSpcReduction="10000"/>
          </a:bodyPr>
          <a:lstStyle/>
          <a:p>
            <a:pPr>
              <a:lnSpc>
                <a:spcPct val="150000"/>
              </a:lnSpc>
            </a:pPr>
            <a:r>
              <a:rPr lang="en-US" altLang="ko-KR" sz="2200" dirty="0">
                <a:latin typeface="Times New Roman" panose="02020603050405020304" pitchFamily="18" charset="0"/>
                <a:cs typeface="Times New Roman" panose="02020603050405020304" pitchFamily="18" charset="0"/>
              </a:rPr>
              <a:t>Is there anything wrong with the data? </a:t>
            </a:r>
            <a:endParaRPr lang="en-US" altLang="ko-KR" sz="2200" dirty="0"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altLang="ko-KR" sz="2200" dirty="0" smtClean="0">
                <a:latin typeface="Times New Roman" panose="02020603050405020304" pitchFamily="18" charset="0"/>
                <a:cs typeface="Times New Roman" panose="02020603050405020304" pitchFamily="18" charset="0"/>
              </a:rPr>
              <a:t> 	Missing </a:t>
            </a:r>
            <a:r>
              <a:rPr lang="en-US" altLang="ko-KR" sz="2200" dirty="0">
                <a:latin typeface="Times New Roman" panose="02020603050405020304" pitchFamily="18" charset="0"/>
                <a:cs typeface="Times New Roman" panose="02020603050405020304" pitchFamily="18" charset="0"/>
              </a:rPr>
              <a:t>values </a:t>
            </a:r>
            <a:endParaRPr lang="en-US" altLang="ko-KR" sz="2200" dirty="0"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altLang="ko-KR" sz="2200" dirty="0" smtClean="0">
                <a:latin typeface="Times New Roman" panose="02020603050405020304" pitchFamily="18" charset="0"/>
                <a:cs typeface="Times New Roman" panose="02020603050405020304" pitchFamily="18" charset="0"/>
              </a:rPr>
              <a:t> 	Outliers </a:t>
            </a:r>
          </a:p>
          <a:p>
            <a:pPr>
              <a:lnSpc>
                <a:spcPct val="150000"/>
              </a:lnSpc>
              <a:buFont typeface="Wingdings" panose="05000000000000000000" pitchFamily="2" charset="2"/>
              <a:buChar char="Ø"/>
            </a:pPr>
            <a:r>
              <a:rPr lang="en-US" altLang="ko-KR" sz="2200" dirty="0" smtClean="0">
                <a:latin typeface="Times New Roman" panose="02020603050405020304" pitchFamily="18" charset="0"/>
                <a:cs typeface="Times New Roman" panose="02020603050405020304" pitchFamily="18" charset="0"/>
              </a:rPr>
              <a:t> 	Bad </a:t>
            </a:r>
            <a:r>
              <a:rPr lang="en-US" altLang="ko-KR" sz="2200" dirty="0">
                <a:latin typeface="Times New Roman" panose="02020603050405020304" pitchFamily="18" charset="0"/>
                <a:cs typeface="Times New Roman" panose="02020603050405020304" pitchFamily="18" charset="0"/>
              </a:rPr>
              <a:t>encoding (for text) </a:t>
            </a:r>
            <a:endParaRPr lang="en-US" altLang="ko-KR" sz="2200" dirty="0"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altLang="ko-KR" sz="2200" dirty="0" smtClean="0">
                <a:latin typeface="Times New Roman" panose="02020603050405020304" pitchFamily="18" charset="0"/>
                <a:cs typeface="Times New Roman" panose="02020603050405020304" pitchFamily="18" charset="0"/>
              </a:rPr>
              <a:t> 	Wrongly-labeled </a:t>
            </a:r>
            <a:r>
              <a:rPr lang="en-US" altLang="ko-KR" sz="2200" dirty="0">
                <a:latin typeface="Times New Roman" panose="02020603050405020304" pitchFamily="18" charset="0"/>
                <a:cs typeface="Times New Roman" panose="02020603050405020304" pitchFamily="18" charset="0"/>
              </a:rPr>
              <a:t>examples </a:t>
            </a:r>
            <a:r>
              <a:rPr lang="en-US" altLang="ko-KR" sz="2200" dirty="0" smtClean="0">
                <a:latin typeface="Times New Roman" panose="02020603050405020304" pitchFamily="18" charset="0"/>
                <a:cs typeface="Times New Roman" panose="02020603050405020304" pitchFamily="18" charset="0"/>
              </a:rPr>
              <a:t> </a:t>
            </a:r>
          </a:p>
          <a:p>
            <a:pPr>
              <a:lnSpc>
                <a:spcPct val="150000"/>
              </a:lnSpc>
            </a:pPr>
            <a:r>
              <a:rPr lang="en-US" altLang="ko-KR" sz="2200" dirty="0" smtClean="0">
                <a:latin typeface="Times New Roman" panose="02020603050405020304" pitchFamily="18" charset="0"/>
                <a:cs typeface="Times New Roman" panose="02020603050405020304" pitchFamily="18" charset="0"/>
              </a:rPr>
              <a:t>Biased </a:t>
            </a:r>
            <a:r>
              <a:rPr lang="en-US" altLang="ko-KR" sz="2200" dirty="0">
                <a:latin typeface="Times New Roman" panose="02020603050405020304" pitchFamily="18" charset="0"/>
                <a:cs typeface="Times New Roman" panose="02020603050405020304" pitchFamily="18" charset="0"/>
              </a:rPr>
              <a:t>data </a:t>
            </a:r>
            <a:endParaRPr lang="en-US" altLang="ko-KR" sz="2200" dirty="0"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altLang="ko-KR" sz="2200" dirty="0">
                <a:latin typeface="Times New Roman" panose="02020603050405020304" pitchFamily="18" charset="0"/>
                <a:cs typeface="Times New Roman" panose="02020603050405020304" pitchFamily="18" charset="0"/>
              </a:rPr>
              <a:t>	</a:t>
            </a:r>
            <a:r>
              <a:rPr lang="en-US" altLang="ko-KR" sz="2200" dirty="0" smtClean="0">
                <a:latin typeface="Times New Roman" panose="02020603050405020304" pitchFamily="18" charset="0"/>
                <a:cs typeface="Times New Roman" panose="02020603050405020304" pitchFamily="18" charset="0"/>
              </a:rPr>
              <a:t>Do </a:t>
            </a:r>
            <a:r>
              <a:rPr lang="en-US" altLang="ko-KR" sz="2200" dirty="0">
                <a:latin typeface="Times New Roman" panose="02020603050405020304" pitchFamily="18" charset="0"/>
                <a:cs typeface="Times New Roman" panose="02020603050405020304" pitchFamily="18" charset="0"/>
              </a:rPr>
              <a:t>I have many more samples of one class than the rest? </a:t>
            </a:r>
            <a:endParaRPr lang="en-US" altLang="ko-KR" sz="2200" dirty="0" smtClean="0">
              <a:latin typeface="Times New Roman" panose="02020603050405020304" pitchFamily="18" charset="0"/>
              <a:cs typeface="Times New Roman" panose="02020603050405020304" pitchFamily="18" charset="0"/>
            </a:endParaRPr>
          </a:p>
          <a:p>
            <a:pPr>
              <a:lnSpc>
                <a:spcPct val="150000"/>
              </a:lnSpc>
            </a:pPr>
            <a:r>
              <a:rPr lang="en-US" altLang="ko-KR" sz="2200" dirty="0" smtClean="0">
                <a:latin typeface="Times New Roman" panose="02020603050405020304" pitchFamily="18" charset="0"/>
                <a:cs typeface="Times New Roman" panose="02020603050405020304" pitchFamily="18" charset="0"/>
              </a:rPr>
              <a:t>Need </a:t>
            </a:r>
            <a:r>
              <a:rPr lang="en-US" altLang="ko-KR" sz="2200" dirty="0">
                <a:latin typeface="Times New Roman" panose="02020603050405020304" pitchFamily="18" charset="0"/>
                <a:cs typeface="Times New Roman" panose="02020603050405020304" pitchFamily="18" charset="0"/>
              </a:rPr>
              <a:t>to fix/remove data?</a:t>
            </a:r>
            <a:endParaRPr lang="ko-KR" altLang="en-US" sz="2200" b="1" dirty="0">
              <a:latin typeface="Times New Roman" panose="02020603050405020304" pitchFamily="18" charset="0"/>
              <a:cs typeface="Times New Roman" panose="02020603050405020304" pitchFamily="18" charset="0"/>
            </a:endParaRPr>
          </a:p>
        </p:txBody>
      </p:sp>
      <p:pic>
        <p:nvPicPr>
          <p:cNvPr id="2050" name="Picture 2" descr="one red apple among many green apples - Student lif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467" y="1922106"/>
            <a:ext cx="4400940" cy="293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51647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726557"/>
          </a:xfrm>
        </p:spPr>
        <p:txBody>
          <a:bodyPr/>
          <a:lstStyle/>
          <a:p>
            <a:pPr algn="ctr"/>
            <a:r>
              <a:rPr lang="en-GB" altLang="ko-KR" dirty="0"/>
              <a:t>Feature engineering  </a:t>
            </a:r>
            <a:endParaRPr lang="ko-KR" altLang="en-US" dirty="0"/>
          </a:p>
        </p:txBody>
      </p:sp>
      <p:sp>
        <p:nvSpPr>
          <p:cNvPr id="3" name="내용 개체 틀 2"/>
          <p:cNvSpPr>
            <a:spLocks noGrp="1"/>
          </p:cNvSpPr>
          <p:nvPr>
            <p:ph idx="1"/>
          </p:nvPr>
        </p:nvSpPr>
        <p:spPr>
          <a:xfrm>
            <a:off x="838200" y="1632857"/>
            <a:ext cx="10515600" cy="4544106"/>
          </a:xfrm>
        </p:spPr>
        <p:txBody>
          <a:bodyPr>
            <a:noAutofit/>
          </a:bodyPr>
          <a:lstStyle/>
          <a:p>
            <a:pPr>
              <a:lnSpc>
                <a:spcPct val="100000"/>
              </a:lnSpc>
            </a:pPr>
            <a:r>
              <a:rPr lang="en-US" altLang="ko-KR" sz="2200" dirty="0">
                <a:latin typeface="Times New Roman" panose="02020603050405020304" pitchFamily="18" charset="0"/>
                <a:cs typeface="Times New Roman" panose="02020603050405020304" pitchFamily="18" charset="0"/>
              </a:rPr>
              <a:t>What is a feature? </a:t>
            </a:r>
            <a:endParaRPr lang="en-US" altLang="ko-KR" sz="2200" dirty="0" smtClean="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altLang="ko-KR" sz="2200" dirty="0" smtClean="0">
                <a:latin typeface="Times New Roman" panose="02020603050405020304" pitchFamily="18" charset="0"/>
                <a:cs typeface="Times New Roman" panose="02020603050405020304" pitchFamily="18" charset="0"/>
              </a:rPr>
              <a:t>	A </a:t>
            </a:r>
            <a:r>
              <a:rPr lang="en-US" altLang="ko-KR" sz="2200" dirty="0">
                <a:latin typeface="Times New Roman" panose="02020603050405020304" pitchFamily="18" charset="0"/>
                <a:cs typeface="Times New Roman" panose="02020603050405020304" pitchFamily="18" charset="0"/>
              </a:rPr>
              <a:t>feature is an individual measurable property of a phenomenon being </a:t>
            </a:r>
            <a:r>
              <a:rPr lang="en-US" altLang="ko-KR" sz="2200" dirty="0" smtClean="0">
                <a:latin typeface="Times New Roman" panose="02020603050405020304" pitchFamily="18" charset="0"/>
                <a:cs typeface="Times New Roman" panose="02020603050405020304" pitchFamily="18" charset="0"/>
              </a:rPr>
              <a:t>observed</a:t>
            </a:r>
          </a:p>
          <a:p>
            <a:pPr>
              <a:lnSpc>
                <a:spcPct val="100000"/>
              </a:lnSpc>
            </a:pPr>
            <a:r>
              <a:rPr lang="en-US" altLang="ko-KR" sz="2200" dirty="0" smtClean="0">
                <a:latin typeface="Times New Roman" panose="02020603050405020304" pitchFamily="18" charset="0"/>
                <a:cs typeface="Times New Roman" panose="02020603050405020304" pitchFamily="18" charset="0"/>
              </a:rPr>
              <a:t> </a:t>
            </a:r>
            <a:r>
              <a:rPr lang="en-US" altLang="ko-KR" sz="2200" dirty="0">
                <a:latin typeface="Times New Roman" panose="02020603050405020304" pitchFamily="18" charset="0"/>
                <a:cs typeface="Times New Roman" panose="02020603050405020304" pitchFamily="18" charset="0"/>
              </a:rPr>
              <a:t>Our inputs are represented by a </a:t>
            </a:r>
            <a:r>
              <a:rPr lang="en-US" altLang="ko-KR" sz="2200" b="1" dirty="0">
                <a:latin typeface="Times New Roman" panose="02020603050405020304" pitchFamily="18" charset="0"/>
                <a:cs typeface="Times New Roman" panose="02020603050405020304" pitchFamily="18" charset="0"/>
              </a:rPr>
              <a:t>set of features</a:t>
            </a:r>
            <a:r>
              <a:rPr lang="en-US" altLang="ko-KR" sz="2200" dirty="0" smtClean="0">
                <a:latin typeface="Times New Roman" panose="02020603050405020304" pitchFamily="18" charset="0"/>
                <a:cs typeface="Times New Roman" panose="02020603050405020304" pitchFamily="18" charset="0"/>
              </a:rPr>
              <a:t>.</a:t>
            </a:r>
          </a:p>
          <a:p>
            <a:pPr>
              <a:lnSpc>
                <a:spcPct val="100000"/>
              </a:lnSpc>
            </a:pPr>
            <a:r>
              <a:rPr lang="en-US" altLang="ko-KR" sz="2200" dirty="0">
                <a:latin typeface="Times New Roman" panose="02020603050405020304" pitchFamily="18" charset="0"/>
                <a:cs typeface="Times New Roman" panose="02020603050405020304" pitchFamily="18" charset="0"/>
              </a:rPr>
              <a:t>Extract more information from existing data, not adding “new” data per-se </a:t>
            </a:r>
            <a:r>
              <a:rPr lang="en-US" altLang="ko-KR" sz="2200" dirty="0" smtClean="0">
                <a:latin typeface="Times New Roman" panose="02020603050405020304" pitchFamily="18" charset="0"/>
                <a:cs typeface="Times New Roman" panose="02020603050405020304" pitchFamily="18" charset="0"/>
              </a:rPr>
              <a:t> </a:t>
            </a:r>
          </a:p>
          <a:p>
            <a:pPr>
              <a:lnSpc>
                <a:spcPct val="100000"/>
              </a:lnSpc>
              <a:buFont typeface="Wingdings" panose="05000000000000000000" pitchFamily="2" charset="2"/>
              <a:buChar char="Ø"/>
            </a:pPr>
            <a:r>
              <a:rPr lang="en-US" altLang="ko-KR" sz="2200" dirty="0">
                <a:latin typeface="Times New Roman" panose="02020603050405020304" pitchFamily="18" charset="0"/>
                <a:cs typeface="Times New Roman" panose="02020603050405020304" pitchFamily="18" charset="0"/>
              </a:rPr>
              <a:t>	</a:t>
            </a:r>
            <a:r>
              <a:rPr lang="en-US" altLang="ko-KR" sz="2200" dirty="0" smtClean="0">
                <a:latin typeface="Times New Roman" panose="02020603050405020304" pitchFamily="18" charset="0"/>
                <a:cs typeface="Times New Roman" panose="02020603050405020304" pitchFamily="18" charset="0"/>
              </a:rPr>
              <a:t>Making </a:t>
            </a:r>
            <a:r>
              <a:rPr lang="en-US" altLang="ko-KR" sz="2200" dirty="0">
                <a:latin typeface="Times New Roman" panose="02020603050405020304" pitchFamily="18" charset="0"/>
                <a:cs typeface="Times New Roman" panose="02020603050405020304" pitchFamily="18" charset="0"/>
              </a:rPr>
              <a:t>it more useful </a:t>
            </a:r>
          </a:p>
          <a:p>
            <a:pPr>
              <a:lnSpc>
                <a:spcPct val="100000"/>
              </a:lnSpc>
              <a:buFont typeface="Wingdings" panose="05000000000000000000" pitchFamily="2" charset="2"/>
              <a:buChar char="Ø"/>
            </a:pPr>
            <a:r>
              <a:rPr lang="en-US" altLang="ko-KR" sz="2200" dirty="0" smtClean="0">
                <a:latin typeface="Times New Roman" panose="02020603050405020304" pitchFamily="18" charset="0"/>
                <a:cs typeface="Times New Roman" panose="02020603050405020304" pitchFamily="18" charset="0"/>
              </a:rPr>
              <a:t>	With </a:t>
            </a:r>
            <a:r>
              <a:rPr lang="en-US" altLang="ko-KR" sz="2200" dirty="0">
                <a:latin typeface="Times New Roman" panose="02020603050405020304" pitchFamily="18" charset="0"/>
                <a:cs typeface="Times New Roman" panose="02020603050405020304" pitchFamily="18" charset="0"/>
              </a:rPr>
              <a:t>good features, most algorithms can learn </a:t>
            </a:r>
            <a:r>
              <a:rPr lang="en-US" altLang="ko-KR" sz="2200" dirty="0" smtClean="0">
                <a:latin typeface="Times New Roman" panose="02020603050405020304" pitchFamily="18" charset="0"/>
                <a:cs typeface="Times New Roman" panose="02020603050405020304" pitchFamily="18" charset="0"/>
              </a:rPr>
              <a:t>faster</a:t>
            </a:r>
          </a:p>
          <a:p>
            <a:pPr>
              <a:lnSpc>
                <a:spcPct val="100000"/>
              </a:lnSpc>
            </a:pPr>
            <a:r>
              <a:rPr lang="en-US" altLang="ko-KR" sz="2200" dirty="0" smtClean="0">
                <a:latin typeface="Times New Roman" panose="02020603050405020304" pitchFamily="18" charset="0"/>
                <a:cs typeface="Times New Roman" panose="02020603050405020304" pitchFamily="18" charset="0"/>
              </a:rPr>
              <a:t> </a:t>
            </a:r>
            <a:r>
              <a:rPr lang="en-US" altLang="ko-KR" sz="2200" dirty="0">
                <a:latin typeface="Times New Roman" panose="02020603050405020304" pitchFamily="18" charset="0"/>
                <a:cs typeface="Times New Roman" panose="02020603050405020304" pitchFamily="18" charset="0"/>
              </a:rPr>
              <a:t>Requires thought and knowledge of the data Two steps: </a:t>
            </a:r>
            <a:endParaRPr lang="en-US" altLang="ko-KR" sz="2200" dirty="0" smtClean="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altLang="ko-KR" sz="2200" dirty="0">
                <a:latin typeface="Times New Roman" panose="02020603050405020304" pitchFamily="18" charset="0"/>
                <a:cs typeface="Times New Roman" panose="02020603050405020304" pitchFamily="18" charset="0"/>
              </a:rPr>
              <a:t>	</a:t>
            </a:r>
            <a:r>
              <a:rPr lang="en-US" altLang="ko-KR" sz="2200" dirty="0" smtClean="0">
                <a:latin typeface="Times New Roman" panose="02020603050405020304" pitchFamily="18" charset="0"/>
                <a:cs typeface="Times New Roman" panose="02020603050405020304" pitchFamily="18" charset="0"/>
              </a:rPr>
              <a:t>Variable </a:t>
            </a:r>
            <a:r>
              <a:rPr lang="en-US" altLang="ko-KR" sz="2200" dirty="0">
                <a:latin typeface="Times New Roman" panose="02020603050405020304" pitchFamily="18" charset="0"/>
                <a:cs typeface="Times New Roman" panose="02020603050405020304" pitchFamily="18" charset="0"/>
              </a:rPr>
              <a:t>transformation (e.g., dates into weekdays, normalizing) </a:t>
            </a:r>
            <a:endParaRPr lang="en-US" altLang="ko-KR" sz="2200" dirty="0" smtClean="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altLang="ko-KR" sz="2200" dirty="0">
                <a:latin typeface="Times New Roman" panose="02020603050405020304" pitchFamily="18" charset="0"/>
                <a:cs typeface="Times New Roman" panose="02020603050405020304" pitchFamily="18" charset="0"/>
              </a:rPr>
              <a:t>	</a:t>
            </a:r>
            <a:r>
              <a:rPr lang="en-US" altLang="ko-KR" sz="2200" dirty="0" smtClean="0">
                <a:latin typeface="Times New Roman" panose="02020603050405020304" pitchFamily="18" charset="0"/>
                <a:cs typeface="Times New Roman" panose="02020603050405020304" pitchFamily="18" charset="0"/>
              </a:rPr>
              <a:t>Feature </a:t>
            </a:r>
            <a:r>
              <a:rPr lang="en-US" altLang="ko-KR" sz="2200" dirty="0">
                <a:latin typeface="Times New Roman" panose="02020603050405020304" pitchFamily="18" charset="0"/>
                <a:cs typeface="Times New Roman" panose="02020603050405020304" pitchFamily="18" charset="0"/>
              </a:rPr>
              <a:t>creation (e.g., n-grams for texts, if word is capitalized to detect names, etc.)</a:t>
            </a:r>
            <a:endParaRPr lang="ko-KR" altLang="en-US" sz="2200" dirty="0">
              <a:latin typeface="Times New Roman" panose="02020603050405020304" pitchFamily="18" charset="0"/>
              <a:cs typeface="Times New Roman" panose="02020603050405020304" pitchFamily="18" charset="0"/>
            </a:endParaRPr>
          </a:p>
        </p:txBody>
      </p:sp>
      <p:pic>
        <p:nvPicPr>
          <p:cNvPr id="3074" name="Picture 2" descr="feature-engineering · GitHub Topics · Git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5967" y="3904910"/>
            <a:ext cx="2559374" cy="144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81090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en-GB" altLang="ko-KR" dirty="0"/>
              <a:t>Algorithm selection </a:t>
            </a:r>
            <a:endParaRPr lang="ko-KR" altLang="en-US" dirty="0"/>
          </a:p>
        </p:txBody>
      </p:sp>
      <p:sp>
        <p:nvSpPr>
          <p:cNvPr id="3" name="내용 개체 틀 2"/>
          <p:cNvSpPr>
            <a:spLocks noGrp="1"/>
          </p:cNvSpPr>
          <p:nvPr>
            <p:ph idx="1"/>
          </p:nvPr>
        </p:nvSpPr>
        <p:spPr/>
        <p:txBody>
          <a:bodyPr>
            <a:normAutofit/>
          </a:bodyPr>
          <a:lstStyle/>
          <a:p>
            <a:pPr marL="0" indent="0">
              <a:buNone/>
            </a:pPr>
            <a:r>
              <a:rPr lang="en-GB" altLang="ko-KR" b="1" dirty="0"/>
              <a:t>Supervised</a:t>
            </a:r>
            <a:r>
              <a:rPr lang="en-GB" altLang="ko-KR" dirty="0"/>
              <a:t> </a:t>
            </a:r>
            <a:r>
              <a:rPr lang="en-GB" altLang="ko-KR" dirty="0" smtClean="0"/>
              <a:t>					</a:t>
            </a:r>
            <a:r>
              <a:rPr lang="en-GB" altLang="ko-KR" dirty="0"/>
              <a:t> </a:t>
            </a:r>
            <a:r>
              <a:rPr lang="en-GB" altLang="ko-KR" b="1" dirty="0"/>
              <a:t>Unsupervised</a:t>
            </a:r>
            <a:endParaRPr lang="en-GB" altLang="ko-KR" b="1" dirty="0" smtClean="0"/>
          </a:p>
          <a:p>
            <a:pPr marL="0" indent="0">
              <a:buNone/>
            </a:pPr>
            <a:r>
              <a:rPr lang="en-GB" altLang="ko-KR" dirty="0" smtClean="0"/>
              <a:t>	Linear classifier		</a:t>
            </a:r>
            <a:r>
              <a:rPr lang="en-GB" altLang="ko-KR" dirty="0"/>
              <a:t>	</a:t>
            </a:r>
            <a:r>
              <a:rPr lang="en-GB" altLang="ko-KR" dirty="0" smtClean="0"/>
              <a:t>	PCA </a:t>
            </a:r>
          </a:p>
          <a:p>
            <a:pPr marL="0" indent="0">
              <a:buNone/>
            </a:pPr>
            <a:r>
              <a:rPr lang="en-GB" altLang="ko-KR" dirty="0" smtClean="0"/>
              <a:t> 	Naive </a:t>
            </a:r>
            <a:r>
              <a:rPr lang="en-GB" altLang="ko-KR" dirty="0"/>
              <a:t>Bayes </a:t>
            </a:r>
            <a:r>
              <a:rPr lang="en-GB" altLang="ko-KR" dirty="0" smtClean="0"/>
              <a:t>					t-SNE</a:t>
            </a:r>
          </a:p>
          <a:p>
            <a:pPr marL="0" indent="0">
              <a:buNone/>
            </a:pPr>
            <a:r>
              <a:rPr lang="en-GB" altLang="ko-KR" dirty="0" smtClean="0"/>
              <a:t> 	Support </a:t>
            </a:r>
            <a:r>
              <a:rPr lang="en-GB" altLang="ko-KR" dirty="0"/>
              <a:t>Vector Machines (SVM) 	</a:t>
            </a:r>
            <a:r>
              <a:rPr lang="en-GB" altLang="ko-KR" dirty="0" smtClean="0"/>
              <a:t>k-means </a:t>
            </a:r>
          </a:p>
          <a:p>
            <a:pPr marL="0" indent="0">
              <a:buNone/>
            </a:pPr>
            <a:r>
              <a:rPr lang="en-GB" altLang="ko-KR" dirty="0" smtClean="0"/>
              <a:t> 	Decision </a:t>
            </a:r>
            <a:r>
              <a:rPr lang="en-GB" altLang="ko-KR" dirty="0"/>
              <a:t>Tree </a:t>
            </a:r>
            <a:r>
              <a:rPr lang="en-GB" altLang="ko-KR" dirty="0" smtClean="0"/>
              <a:t>				DBSCAN</a:t>
            </a:r>
          </a:p>
          <a:p>
            <a:pPr marL="0" indent="0">
              <a:buNone/>
            </a:pPr>
            <a:r>
              <a:rPr lang="en-GB" altLang="ko-KR" dirty="0" smtClean="0"/>
              <a:t> 	Random </a:t>
            </a:r>
            <a:r>
              <a:rPr lang="en-GB" altLang="ko-KR" dirty="0"/>
              <a:t>Forests </a:t>
            </a:r>
            <a:endParaRPr lang="en-GB" altLang="ko-KR" dirty="0" smtClean="0"/>
          </a:p>
          <a:p>
            <a:pPr marL="0" indent="0">
              <a:buNone/>
            </a:pPr>
            <a:r>
              <a:rPr lang="en-GB" altLang="ko-KR" dirty="0" smtClean="0"/>
              <a:t> 	k-Nearest </a:t>
            </a:r>
            <a:r>
              <a:rPr lang="en-GB" altLang="ko-KR" dirty="0" err="1"/>
              <a:t>Neighbors</a:t>
            </a:r>
            <a:r>
              <a:rPr lang="en-GB" altLang="ko-KR" dirty="0"/>
              <a:t> </a:t>
            </a:r>
            <a:endParaRPr lang="en-GB" altLang="ko-KR" dirty="0" smtClean="0"/>
          </a:p>
          <a:p>
            <a:pPr marL="0" indent="0">
              <a:buNone/>
            </a:pPr>
            <a:r>
              <a:rPr lang="en-GB" altLang="ko-KR" dirty="0" smtClean="0"/>
              <a:t> 	Neural </a:t>
            </a:r>
            <a:r>
              <a:rPr lang="en-GB" altLang="ko-KR" dirty="0"/>
              <a:t>Networks (Deep learning</a:t>
            </a:r>
            <a:r>
              <a:rPr lang="en-GB" altLang="ko-KR" dirty="0" smtClean="0"/>
              <a:t>)</a:t>
            </a:r>
            <a:endParaRPr lang="ko-KR" altLang="en-US" dirty="0"/>
          </a:p>
        </p:txBody>
      </p:sp>
    </p:spTree>
    <p:extLst>
      <p:ext uri="{BB962C8B-B14F-4D97-AF65-F5344CB8AC3E}">
        <p14:creationId xmlns:p14="http://schemas.microsoft.com/office/powerpoint/2010/main" val="35290147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en-GB" altLang="ko-KR" dirty="0" smtClean="0"/>
              <a:t>Training</a:t>
            </a:r>
            <a:endParaRPr lang="ko-KR" altLang="en-US" dirty="0"/>
          </a:p>
        </p:txBody>
      </p:sp>
      <p:sp>
        <p:nvSpPr>
          <p:cNvPr id="3" name="내용 개체 틀 2"/>
          <p:cNvSpPr>
            <a:spLocks noGrp="1"/>
          </p:cNvSpPr>
          <p:nvPr>
            <p:ph idx="1"/>
          </p:nvPr>
        </p:nvSpPr>
        <p:spPr/>
        <p:txBody>
          <a:bodyPr/>
          <a:lstStyle/>
          <a:p>
            <a:r>
              <a:rPr lang="en-US" altLang="ko-KR" dirty="0"/>
              <a:t>Training a machine learning (ML) model is a process in which a machine learning algorithm is fed with training data from which it can learn.</a:t>
            </a:r>
            <a:endParaRPr lang="en-US" altLang="ko-KR" dirty="0" smtClean="0"/>
          </a:p>
          <a:p>
            <a:endParaRPr lang="en-US" altLang="ko-KR" dirty="0"/>
          </a:p>
          <a:p>
            <a:endParaRPr lang="en-US" altLang="ko-KR" dirty="0" smtClean="0"/>
          </a:p>
          <a:p>
            <a:r>
              <a:rPr lang="en-US" altLang="ko-KR" b="1" dirty="0" smtClean="0"/>
              <a:t>Goal </a:t>
            </a:r>
            <a:r>
              <a:rPr lang="en-US" altLang="ko-KR" b="1" dirty="0"/>
              <a:t>of training</a:t>
            </a:r>
            <a:r>
              <a:rPr lang="en-US" altLang="ko-KR" dirty="0"/>
              <a:t>: making the correct prediction as often as possible</a:t>
            </a:r>
            <a:endParaRPr lang="ko-KR" altLang="en-US" dirty="0"/>
          </a:p>
        </p:txBody>
      </p:sp>
    </p:spTree>
    <p:extLst>
      <p:ext uri="{BB962C8B-B14F-4D97-AF65-F5344CB8AC3E}">
        <p14:creationId xmlns:p14="http://schemas.microsoft.com/office/powerpoint/2010/main" val="57343135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20769" y="232465"/>
            <a:ext cx="10515600" cy="748033"/>
          </a:xfrm>
        </p:spPr>
        <p:txBody>
          <a:bodyPr/>
          <a:lstStyle/>
          <a:p>
            <a:pPr algn="ctr"/>
            <a:r>
              <a:rPr lang="en-GB" altLang="ko-KR" dirty="0"/>
              <a:t>Making prediction </a:t>
            </a:r>
            <a:endParaRPr lang="ko-KR" altLang="en-US" dirty="0"/>
          </a:p>
        </p:txBody>
      </p:sp>
      <p:pic>
        <p:nvPicPr>
          <p:cNvPr id="4" name="Picture 2" descr="Domestic cat">
            <a:extLst>
              <a:ext uri="{FF2B5EF4-FFF2-40B4-BE49-F238E27FC236}">
                <a16:creationId xmlns:a16="http://schemas.microsoft.com/office/drawing/2014/main" id="{1B7C664C-283F-6C13-42CA-E092951F9830}"/>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56861" y="1661624"/>
            <a:ext cx="524069" cy="6103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40,000+ Cat Pictures &amp; Images [HD] - Pixabay">
            <a:extLst>
              <a:ext uri="{FF2B5EF4-FFF2-40B4-BE49-F238E27FC236}">
                <a16:creationId xmlns:a16="http://schemas.microsoft.com/office/drawing/2014/main" id="{3437EFFC-40C4-429D-DB6A-B0EED8793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824" y="1878415"/>
            <a:ext cx="851378" cy="5665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at | Breeds &amp; Facts | Britannica">
            <a:extLst>
              <a:ext uri="{FF2B5EF4-FFF2-40B4-BE49-F238E27FC236}">
                <a16:creationId xmlns:a16="http://schemas.microsoft.com/office/drawing/2014/main" id="{86591128-DE34-24E2-B26E-B890C5DA9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77" y="2161692"/>
            <a:ext cx="787236" cy="5238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World's most popular cat breeds | Daily Sabah">
            <a:extLst>
              <a:ext uri="{FF2B5EF4-FFF2-40B4-BE49-F238E27FC236}">
                <a16:creationId xmlns:a16="http://schemas.microsoft.com/office/drawing/2014/main" id="{045C1D6E-99A5-7FC1-EC97-E63876A8A5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824" y="2444968"/>
            <a:ext cx="779399" cy="5167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5841" y="1144849"/>
            <a:ext cx="1160382" cy="369332"/>
          </a:xfrm>
          <a:prstGeom prst="rect">
            <a:avLst/>
          </a:prstGeom>
          <a:noFill/>
        </p:spPr>
        <p:txBody>
          <a:bodyPr wrap="none" rtlCol="0">
            <a:spAutoFit/>
          </a:bodyPr>
          <a:lstStyle/>
          <a:p>
            <a:r>
              <a:rPr lang="en-GB" altLang="ko-KR" dirty="0" smtClean="0"/>
              <a:t>Label: Cat </a:t>
            </a:r>
            <a:endParaRPr lang="ko-KR" altLang="en-US" dirty="0"/>
          </a:p>
        </p:txBody>
      </p:sp>
      <p:cxnSp>
        <p:nvCxnSpPr>
          <p:cNvPr id="10" name="직선 화살표 연결선 9"/>
          <p:cNvCxnSpPr>
            <a:stCxn id="7" idx="3"/>
          </p:cNvCxnSpPr>
          <p:nvPr/>
        </p:nvCxnSpPr>
        <p:spPr>
          <a:xfrm flipV="1">
            <a:off x="1866223" y="2703355"/>
            <a:ext cx="219259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모서리가 둥근 직사각형 10"/>
          <p:cNvSpPr/>
          <p:nvPr/>
        </p:nvSpPr>
        <p:spPr>
          <a:xfrm>
            <a:off x="4058816" y="2444968"/>
            <a:ext cx="1586204" cy="569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ko-KR" dirty="0" smtClean="0"/>
              <a:t>Feature extraction </a:t>
            </a:r>
            <a:endParaRPr lang="ko-KR" altLang="en-US" dirty="0"/>
          </a:p>
        </p:txBody>
      </p:sp>
      <p:sp>
        <p:nvSpPr>
          <p:cNvPr id="12" name="모서리가 둥근 직사각형 11"/>
          <p:cNvSpPr/>
          <p:nvPr/>
        </p:nvSpPr>
        <p:spPr>
          <a:xfrm>
            <a:off x="6587311" y="2184291"/>
            <a:ext cx="1586204" cy="56944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ko-KR" dirty="0" smtClean="0"/>
              <a:t>Features </a:t>
            </a:r>
            <a:endParaRPr lang="ko-KR" altLang="en-US" dirty="0"/>
          </a:p>
        </p:txBody>
      </p:sp>
      <p:sp>
        <p:nvSpPr>
          <p:cNvPr id="15" name="모서리가 둥근 직사각형 14"/>
          <p:cNvSpPr/>
          <p:nvPr/>
        </p:nvSpPr>
        <p:spPr>
          <a:xfrm>
            <a:off x="6739711" y="2336691"/>
            <a:ext cx="1586204" cy="56944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ko-KR" dirty="0" smtClean="0"/>
              <a:t>Features </a:t>
            </a:r>
            <a:endParaRPr lang="ko-KR" altLang="en-US" dirty="0"/>
          </a:p>
        </p:txBody>
      </p:sp>
      <p:sp>
        <p:nvSpPr>
          <p:cNvPr id="16" name="모서리가 둥근 직사각형 15"/>
          <p:cNvSpPr/>
          <p:nvPr/>
        </p:nvSpPr>
        <p:spPr>
          <a:xfrm>
            <a:off x="6892111" y="2489091"/>
            <a:ext cx="1586204" cy="56944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ko-KR" dirty="0" smtClean="0"/>
              <a:t>Features </a:t>
            </a:r>
            <a:endParaRPr lang="ko-KR" altLang="en-US" dirty="0"/>
          </a:p>
        </p:txBody>
      </p:sp>
      <p:sp>
        <p:nvSpPr>
          <p:cNvPr id="17" name="모서리가 둥근 직사각형 16"/>
          <p:cNvSpPr/>
          <p:nvPr/>
        </p:nvSpPr>
        <p:spPr>
          <a:xfrm>
            <a:off x="7044511" y="2641491"/>
            <a:ext cx="1586204" cy="56944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ko-KR" dirty="0" smtClean="0"/>
              <a:t>Features </a:t>
            </a:r>
            <a:endParaRPr lang="ko-KR" altLang="en-US" dirty="0"/>
          </a:p>
        </p:txBody>
      </p:sp>
      <p:sp>
        <p:nvSpPr>
          <p:cNvPr id="18" name="모서리가 둥근 직사각형 17"/>
          <p:cNvSpPr/>
          <p:nvPr/>
        </p:nvSpPr>
        <p:spPr>
          <a:xfrm>
            <a:off x="9650216" y="1130225"/>
            <a:ext cx="1586204" cy="20084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ltLang="ko-KR" dirty="0" smtClean="0"/>
              <a:t>ML model</a:t>
            </a:r>
            <a:endParaRPr lang="ko-KR" altLang="en-US" dirty="0"/>
          </a:p>
        </p:txBody>
      </p:sp>
      <p:cxnSp>
        <p:nvCxnSpPr>
          <p:cNvPr id="22" name="직선 화살표 연결선 21"/>
          <p:cNvCxnSpPr>
            <a:stCxn id="11" idx="3"/>
          </p:cNvCxnSpPr>
          <p:nvPr/>
        </p:nvCxnSpPr>
        <p:spPr>
          <a:xfrm>
            <a:off x="5645020" y="2729690"/>
            <a:ext cx="942291" cy="2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직선 화살표 연결선 24"/>
          <p:cNvCxnSpPr>
            <a:stCxn id="17" idx="3"/>
          </p:cNvCxnSpPr>
          <p:nvPr/>
        </p:nvCxnSpPr>
        <p:spPr>
          <a:xfrm flipV="1">
            <a:off x="8630715" y="2926212"/>
            <a:ext cx="102271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p:cNvCxnSpPr>
            <a:stCxn id="8" idx="3"/>
          </p:cNvCxnSpPr>
          <p:nvPr/>
        </p:nvCxnSpPr>
        <p:spPr>
          <a:xfrm>
            <a:off x="1866223" y="1329515"/>
            <a:ext cx="77839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2" name="Picture 18" descr="Owners warned not to kiss pets after first cat infected with coronavirus in  UK | Coronavirus | The Guardian">
            <a:extLst>
              <a:ext uri="{FF2B5EF4-FFF2-40B4-BE49-F238E27FC236}">
                <a16:creationId xmlns:a16="http://schemas.microsoft.com/office/drawing/2014/main" id="{355748E6-A767-A748-6970-298B955589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926" y="4405375"/>
            <a:ext cx="1370276" cy="137027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118895" y="4036043"/>
            <a:ext cx="732893" cy="369332"/>
          </a:xfrm>
          <a:prstGeom prst="rect">
            <a:avLst/>
          </a:prstGeom>
          <a:noFill/>
        </p:spPr>
        <p:txBody>
          <a:bodyPr wrap="none" rtlCol="0">
            <a:spAutoFit/>
          </a:bodyPr>
          <a:lstStyle/>
          <a:p>
            <a:r>
              <a:rPr lang="en-GB" altLang="ko-KR" dirty="0" smtClean="0"/>
              <a:t>Input </a:t>
            </a:r>
            <a:endParaRPr lang="ko-KR" altLang="en-US" dirty="0"/>
          </a:p>
        </p:txBody>
      </p:sp>
      <p:cxnSp>
        <p:nvCxnSpPr>
          <p:cNvPr id="34" name="직선 화살표 연결선 33"/>
          <p:cNvCxnSpPr/>
          <p:nvPr/>
        </p:nvCxnSpPr>
        <p:spPr>
          <a:xfrm flipV="1">
            <a:off x="1866223" y="5169747"/>
            <a:ext cx="219259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모서리가 둥근 직사각형 34"/>
          <p:cNvSpPr/>
          <p:nvPr/>
        </p:nvSpPr>
        <p:spPr>
          <a:xfrm>
            <a:off x="4058816" y="4885025"/>
            <a:ext cx="1586204" cy="569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ko-KR" dirty="0" smtClean="0"/>
              <a:t>Feature extraction </a:t>
            </a:r>
            <a:endParaRPr lang="ko-KR" altLang="en-US" dirty="0"/>
          </a:p>
        </p:txBody>
      </p:sp>
      <p:sp>
        <p:nvSpPr>
          <p:cNvPr id="36" name="모서리가 둥근 직사각형 35"/>
          <p:cNvSpPr/>
          <p:nvPr/>
        </p:nvSpPr>
        <p:spPr>
          <a:xfrm>
            <a:off x="6892111" y="4885024"/>
            <a:ext cx="1586204" cy="56944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ltLang="ko-KR" dirty="0" smtClean="0"/>
              <a:t>Features </a:t>
            </a:r>
            <a:endParaRPr lang="ko-KR" altLang="en-US" dirty="0"/>
          </a:p>
        </p:txBody>
      </p:sp>
      <p:cxnSp>
        <p:nvCxnSpPr>
          <p:cNvPr id="38" name="직선 화살표 연결선 37"/>
          <p:cNvCxnSpPr>
            <a:stCxn id="35" idx="3"/>
            <a:endCxn id="36" idx="1"/>
          </p:cNvCxnSpPr>
          <p:nvPr/>
        </p:nvCxnSpPr>
        <p:spPr>
          <a:xfrm flipV="1">
            <a:off x="5645020" y="5169746"/>
            <a:ext cx="124709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모서리가 둥근 직사각형 38"/>
          <p:cNvSpPr/>
          <p:nvPr/>
        </p:nvSpPr>
        <p:spPr>
          <a:xfrm>
            <a:off x="9650216" y="3740497"/>
            <a:ext cx="1586204" cy="20084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ltLang="ko-KR" dirty="0" smtClean="0"/>
              <a:t>ML model</a:t>
            </a:r>
            <a:endParaRPr lang="ko-KR" altLang="en-US" dirty="0"/>
          </a:p>
        </p:txBody>
      </p:sp>
      <p:cxnSp>
        <p:nvCxnSpPr>
          <p:cNvPr id="40" name="직선 화살표 연결선 39"/>
          <p:cNvCxnSpPr/>
          <p:nvPr/>
        </p:nvCxnSpPr>
        <p:spPr>
          <a:xfrm flipV="1">
            <a:off x="8501369" y="5169745"/>
            <a:ext cx="1148847"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직선 화살표 연결선 42"/>
          <p:cNvCxnSpPr>
            <a:stCxn id="18" idx="2"/>
            <a:endCxn id="39" idx="0"/>
          </p:cNvCxnSpPr>
          <p:nvPr/>
        </p:nvCxnSpPr>
        <p:spPr>
          <a:xfrm>
            <a:off x="10443318" y="3138713"/>
            <a:ext cx="0" cy="6017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4" name="모서리가 둥근 직사각형 43"/>
          <p:cNvSpPr/>
          <p:nvPr/>
        </p:nvSpPr>
        <p:spPr>
          <a:xfrm>
            <a:off x="9650216" y="6066047"/>
            <a:ext cx="1586204" cy="56944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ltLang="ko-KR" dirty="0" smtClean="0"/>
              <a:t>Output label</a:t>
            </a:r>
            <a:endParaRPr lang="ko-KR" altLang="en-US" dirty="0"/>
          </a:p>
        </p:txBody>
      </p:sp>
      <p:cxnSp>
        <p:nvCxnSpPr>
          <p:cNvPr id="46" name="직선 화살표 연결선 45"/>
          <p:cNvCxnSpPr>
            <a:stCxn id="39" idx="2"/>
            <a:endCxn id="44" idx="0"/>
          </p:cNvCxnSpPr>
          <p:nvPr/>
        </p:nvCxnSpPr>
        <p:spPr>
          <a:xfrm>
            <a:off x="10443318" y="5748985"/>
            <a:ext cx="0" cy="317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89858" y="1226027"/>
            <a:ext cx="45719" cy="1477328"/>
          </a:xfrm>
          <a:prstGeom prst="rect">
            <a:avLst/>
          </a:prstGeom>
          <a:noFill/>
        </p:spPr>
        <p:txBody>
          <a:bodyPr wrap="square" rtlCol="0">
            <a:spAutoFit/>
          </a:bodyPr>
          <a:lstStyle/>
          <a:p>
            <a:r>
              <a:rPr lang="en-GB" altLang="ko-KR" dirty="0" smtClean="0"/>
              <a:t>train</a:t>
            </a:r>
            <a:endParaRPr lang="ko-KR" altLang="en-US" dirty="0"/>
          </a:p>
        </p:txBody>
      </p:sp>
      <p:sp>
        <p:nvSpPr>
          <p:cNvPr id="50" name="TextBox 49"/>
          <p:cNvSpPr txBox="1"/>
          <p:nvPr/>
        </p:nvSpPr>
        <p:spPr>
          <a:xfrm>
            <a:off x="257794" y="4319443"/>
            <a:ext cx="309700" cy="2031325"/>
          </a:xfrm>
          <a:prstGeom prst="rect">
            <a:avLst/>
          </a:prstGeom>
          <a:noFill/>
        </p:spPr>
        <p:txBody>
          <a:bodyPr wrap="none" rtlCol="0">
            <a:spAutoFit/>
          </a:bodyPr>
          <a:lstStyle/>
          <a:p>
            <a:r>
              <a:rPr lang="en-GB" altLang="ko-KR" dirty="0"/>
              <a:t>p</a:t>
            </a:r>
            <a:endParaRPr lang="en-GB" altLang="ko-KR" dirty="0" smtClean="0"/>
          </a:p>
          <a:p>
            <a:r>
              <a:rPr lang="en-GB" altLang="ko-KR" dirty="0"/>
              <a:t>r</a:t>
            </a:r>
            <a:endParaRPr lang="en-GB" altLang="ko-KR" dirty="0" smtClean="0"/>
          </a:p>
          <a:p>
            <a:r>
              <a:rPr lang="en-GB" altLang="ko-KR" dirty="0"/>
              <a:t>e</a:t>
            </a:r>
            <a:endParaRPr lang="en-GB" altLang="ko-KR" dirty="0" smtClean="0"/>
          </a:p>
          <a:p>
            <a:r>
              <a:rPr lang="en-GB" altLang="ko-KR" dirty="0"/>
              <a:t>d</a:t>
            </a:r>
            <a:endParaRPr lang="en-GB" altLang="ko-KR" dirty="0" smtClean="0"/>
          </a:p>
          <a:p>
            <a:r>
              <a:rPr lang="en-GB" altLang="ko-KR" dirty="0"/>
              <a:t>i</a:t>
            </a:r>
            <a:endParaRPr lang="en-GB" altLang="ko-KR" dirty="0" smtClean="0"/>
          </a:p>
          <a:p>
            <a:r>
              <a:rPr lang="en-GB" altLang="ko-KR" dirty="0"/>
              <a:t>c</a:t>
            </a:r>
            <a:endParaRPr lang="en-GB" altLang="ko-KR" dirty="0" smtClean="0"/>
          </a:p>
          <a:p>
            <a:r>
              <a:rPr lang="en-GB" altLang="ko-KR" dirty="0"/>
              <a:t>t</a:t>
            </a:r>
            <a:endParaRPr lang="ko-KR" altLang="en-US" dirty="0"/>
          </a:p>
        </p:txBody>
      </p:sp>
    </p:spTree>
    <p:extLst>
      <p:ext uri="{BB962C8B-B14F-4D97-AF65-F5344CB8AC3E}">
        <p14:creationId xmlns:p14="http://schemas.microsoft.com/office/powerpoint/2010/main" val="4091095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F30F-3EFB-A33B-3B49-59EC5729E99E}"/>
              </a:ext>
            </a:extLst>
          </p:cNvPr>
          <p:cNvSpPr>
            <a:spLocks noGrp="1"/>
          </p:cNvSpPr>
          <p:nvPr>
            <p:ph type="title"/>
          </p:nvPr>
        </p:nvSpPr>
        <p:spPr>
          <a:xfrm>
            <a:off x="838200" y="365125"/>
            <a:ext cx="10515600" cy="709073"/>
          </a:xfrm>
        </p:spPr>
        <p:txBody>
          <a:bodyPr/>
          <a:lstStyle/>
          <a:p>
            <a:pPr algn="ctr"/>
            <a:r>
              <a:rPr lang="en-US" dirty="0"/>
              <a:t>Brief history of AI</a:t>
            </a:r>
          </a:p>
        </p:txBody>
      </p:sp>
      <p:pic>
        <p:nvPicPr>
          <p:cNvPr id="9218" name="Picture 2">
            <a:extLst>
              <a:ext uri="{FF2B5EF4-FFF2-40B4-BE49-F238E27FC236}">
                <a16:creationId xmlns:a16="http://schemas.microsoft.com/office/drawing/2014/main" id="{25767969-4B3A-BB67-DE1E-F4C13E8DC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858" y="1305017"/>
            <a:ext cx="8380520" cy="51878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89B289-C39B-A905-B05C-C3F99B809851}"/>
              </a:ext>
            </a:extLst>
          </p:cNvPr>
          <p:cNvSpPr txBox="1"/>
          <p:nvPr/>
        </p:nvSpPr>
        <p:spPr>
          <a:xfrm>
            <a:off x="6713738" y="6596390"/>
            <a:ext cx="5626224" cy="261610"/>
          </a:xfrm>
          <a:prstGeom prst="rect">
            <a:avLst/>
          </a:prstGeom>
          <a:noFill/>
        </p:spPr>
        <p:txBody>
          <a:bodyPr wrap="square">
            <a:spAutoFit/>
          </a:bodyPr>
          <a:lstStyle/>
          <a:p>
            <a:r>
              <a:rPr lang="en-US" sz="1050" dirty="0"/>
              <a:t>https://datalchemy.ai/insights/posts/3-Artificial-Intelligence-Everything-You-Need-to-Know.html</a:t>
            </a:r>
          </a:p>
        </p:txBody>
      </p:sp>
    </p:spTree>
    <p:extLst>
      <p:ext uri="{BB962C8B-B14F-4D97-AF65-F5344CB8AC3E}">
        <p14:creationId xmlns:p14="http://schemas.microsoft.com/office/powerpoint/2010/main" val="6601161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4B6FA-8DF7-6075-00FC-288D2C50012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2882E43-D5A2-D3D1-C067-AB4389F63ABD}"/>
              </a:ext>
            </a:extLst>
          </p:cNvPr>
          <p:cNvSpPr>
            <a:spLocks noGrp="1"/>
          </p:cNvSpPr>
          <p:nvPr>
            <p:ph idx="1"/>
          </p:nvPr>
        </p:nvSpPr>
        <p:spPr/>
        <p:txBody>
          <a:bodyPr>
            <a:normAutofit/>
          </a:bodyPr>
          <a:lstStyle/>
          <a:p>
            <a:pPr marL="0" indent="0" algn="ctr">
              <a:buNone/>
            </a:pPr>
            <a:r>
              <a:rPr lang="en-US" sz="4000" dirty="0">
                <a:latin typeface="Times New Roman" panose="02020603050405020304" pitchFamily="18" charset="0"/>
                <a:cs typeface="Times New Roman" panose="02020603050405020304" pitchFamily="18" charset="0"/>
              </a:rPr>
              <a:t>Questions: </a:t>
            </a:r>
            <a:r>
              <a:rPr lang="en-US" sz="4000" dirty="0">
                <a:solidFill>
                  <a:srgbClr val="5F6368"/>
                </a:solidFill>
                <a:latin typeface="Times New Roman" panose="02020603050405020304" pitchFamily="18" charset="0"/>
                <a:cs typeface="Times New Roman" panose="02020603050405020304" pitchFamily="18" charset="0"/>
              </a:rPr>
              <a:t>sabinatuit@gachon.ac.kr</a:t>
            </a:r>
            <a:endParaRPr lang="en-US" sz="4000" dirty="0">
              <a:latin typeface="Times New Roman" panose="02020603050405020304" pitchFamily="18" charset="0"/>
              <a:cs typeface="Times New Roman" panose="02020603050405020304" pitchFamily="18" charset="0"/>
            </a:endParaRPr>
          </a:p>
          <a:p>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143875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6464"/>
            <a:ext cx="10515600" cy="1325563"/>
          </a:xfrm>
        </p:spPr>
        <p:txBody>
          <a:bodyPr/>
          <a:lstStyle/>
          <a:p>
            <a:r>
              <a:rPr lang="en-GB" altLang="ko-KR" dirty="0" smtClean="0"/>
              <a:t>Next time</a:t>
            </a:r>
            <a:endParaRPr lang="ko-KR" altLang="en-US" dirty="0"/>
          </a:p>
        </p:txBody>
      </p:sp>
      <p:sp>
        <p:nvSpPr>
          <p:cNvPr id="3" name="내용 개체 틀 2"/>
          <p:cNvSpPr>
            <a:spLocks noGrp="1"/>
          </p:cNvSpPr>
          <p:nvPr>
            <p:ph idx="1"/>
          </p:nvPr>
        </p:nvSpPr>
        <p:spPr/>
        <p:txBody>
          <a:bodyPr/>
          <a:lstStyle/>
          <a:p>
            <a:r>
              <a:rPr lang="en-GB" altLang="ko-KR" dirty="0" smtClean="0"/>
              <a:t>Linear regression </a:t>
            </a:r>
          </a:p>
          <a:p>
            <a:r>
              <a:rPr lang="en-GB" altLang="ko-KR" dirty="0" smtClean="0"/>
              <a:t>Logistic regression </a:t>
            </a:r>
            <a:endParaRPr lang="ko-KR" altLang="en-US" dirty="0"/>
          </a:p>
        </p:txBody>
      </p:sp>
    </p:spTree>
    <p:extLst>
      <p:ext uri="{BB962C8B-B14F-4D97-AF65-F5344CB8AC3E}">
        <p14:creationId xmlns:p14="http://schemas.microsoft.com/office/powerpoint/2010/main" val="3704479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726557"/>
          </a:xfrm>
        </p:spPr>
        <p:txBody>
          <a:bodyPr/>
          <a:lstStyle/>
          <a:p>
            <a:pPr algn="ctr"/>
            <a:r>
              <a:rPr lang="en-GB" altLang="ko-KR" dirty="0"/>
              <a:t>Turing test machine</a:t>
            </a:r>
            <a:endParaRPr lang="ko-KR" altLang="en-US" dirty="0"/>
          </a:p>
        </p:txBody>
      </p:sp>
      <p:pic>
        <p:nvPicPr>
          <p:cNvPr id="1026" name="Picture 2" descr="Turing Test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532099"/>
            <a:ext cx="5383763" cy="391195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388775" y="1532099"/>
            <a:ext cx="6096000" cy="1754326"/>
          </a:xfrm>
          <a:prstGeom prst="rect">
            <a:avLst/>
          </a:prstGeom>
        </p:spPr>
        <p:txBody>
          <a:bodyPr>
            <a:spAutoFit/>
          </a:bodyPr>
          <a:lstStyle/>
          <a:p>
            <a:pPr>
              <a:lnSpc>
                <a:spcPct val="150000"/>
              </a:lnSpc>
            </a:pPr>
            <a:r>
              <a:rPr lang="en-US" altLang="ko-KR" dirty="0">
                <a:solidFill>
                  <a:srgbClr val="333333"/>
                </a:solidFill>
                <a:latin typeface="Times New Roman" panose="02020603050405020304" pitchFamily="18" charset="0"/>
                <a:cs typeface="Times New Roman" panose="02020603050405020304" pitchFamily="18" charset="0"/>
              </a:rPr>
              <a:t>In this game, if an interrogator would not be able to identify which is a machine and which is human, then the computer passes the test successfully, and the machine is said to be intelligent and can think like a human.</a:t>
            </a:r>
            <a:endParaRPr lang="ko-KR" altLang="en-US" dirty="0">
              <a:latin typeface="Times New Roman" panose="02020603050405020304" pitchFamily="18" charset="0"/>
              <a:cs typeface="Times New Roman" panose="02020603050405020304" pitchFamily="18" charset="0"/>
            </a:endParaRPr>
          </a:p>
        </p:txBody>
      </p:sp>
      <p:sp>
        <p:nvSpPr>
          <p:cNvPr id="5" name="직사각형 4"/>
          <p:cNvSpPr/>
          <p:nvPr/>
        </p:nvSpPr>
        <p:spPr>
          <a:xfrm>
            <a:off x="388775" y="3792809"/>
            <a:ext cx="6096000" cy="2585323"/>
          </a:xfrm>
          <a:prstGeom prst="rect">
            <a:avLst/>
          </a:prstGeom>
        </p:spPr>
        <p:txBody>
          <a:bodyPr>
            <a:spAutoFit/>
          </a:bodyPr>
          <a:lstStyle/>
          <a:p>
            <a:pPr algn="just">
              <a:lnSpc>
                <a:spcPct val="150000"/>
              </a:lnSpc>
            </a:pPr>
            <a:r>
              <a:rPr lang="en-US" altLang="ko-KR" b="1" u="sng" dirty="0">
                <a:solidFill>
                  <a:srgbClr val="333333"/>
                </a:solidFill>
                <a:latin typeface="Times New Roman" panose="02020603050405020304" pitchFamily="18" charset="0"/>
                <a:cs typeface="Times New Roman" panose="02020603050405020304" pitchFamily="18" charset="0"/>
              </a:rPr>
              <a:t>The questions and answers can be like:</a:t>
            </a:r>
          </a:p>
          <a:p>
            <a:pPr algn="just">
              <a:lnSpc>
                <a:spcPct val="150000"/>
              </a:lnSpc>
            </a:pPr>
            <a:r>
              <a:rPr lang="en-US" altLang="ko-KR" b="1" dirty="0">
                <a:solidFill>
                  <a:srgbClr val="333333"/>
                </a:solidFill>
                <a:latin typeface="Times New Roman" panose="02020603050405020304" pitchFamily="18" charset="0"/>
                <a:cs typeface="Times New Roman" panose="02020603050405020304" pitchFamily="18" charset="0"/>
              </a:rPr>
              <a:t>Interrogator:</a:t>
            </a:r>
            <a:r>
              <a:rPr lang="en-US" altLang="ko-KR" dirty="0">
                <a:solidFill>
                  <a:srgbClr val="333333"/>
                </a:solidFill>
                <a:latin typeface="Times New Roman" panose="02020603050405020304" pitchFamily="18" charset="0"/>
                <a:cs typeface="Times New Roman" panose="02020603050405020304" pitchFamily="18" charset="0"/>
              </a:rPr>
              <a:t> Are you a computer?</a:t>
            </a:r>
          </a:p>
          <a:p>
            <a:pPr algn="just">
              <a:lnSpc>
                <a:spcPct val="150000"/>
              </a:lnSpc>
            </a:pPr>
            <a:r>
              <a:rPr lang="en-US" altLang="ko-KR" b="1" dirty="0">
                <a:solidFill>
                  <a:srgbClr val="333333"/>
                </a:solidFill>
                <a:latin typeface="Times New Roman" panose="02020603050405020304" pitchFamily="18" charset="0"/>
                <a:cs typeface="Times New Roman" panose="02020603050405020304" pitchFamily="18" charset="0"/>
              </a:rPr>
              <a:t>Player A (Computer):</a:t>
            </a:r>
            <a:r>
              <a:rPr lang="en-US" altLang="ko-KR" dirty="0">
                <a:solidFill>
                  <a:srgbClr val="333333"/>
                </a:solidFill>
                <a:latin typeface="Times New Roman" panose="02020603050405020304" pitchFamily="18" charset="0"/>
                <a:cs typeface="Times New Roman" panose="02020603050405020304" pitchFamily="18" charset="0"/>
              </a:rPr>
              <a:t> No</a:t>
            </a:r>
          </a:p>
          <a:p>
            <a:pPr algn="just">
              <a:lnSpc>
                <a:spcPct val="150000"/>
              </a:lnSpc>
            </a:pPr>
            <a:r>
              <a:rPr lang="en-US" altLang="ko-KR" b="1" dirty="0">
                <a:solidFill>
                  <a:srgbClr val="333333"/>
                </a:solidFill>
                <a:latin typeface="Times New Roman" panose="02020603050405020304" pitchFamily="18" charset="0"/>
                <a:cs typeface="Times New Roman" panose="02020603050405020304" pitchFamily="18" charset="0"/>
              </a:rPr>
              <a:t>Interrogator:</a:t>
            </a:r>
            <a:r>
              <a:rPr lang="en-US" altLang="ko-KR" dirty="0">
                <a:solidFill>
                  <a:srgbClr val="333333"/>
                </a:solidFill>
                <a:latin typeface="Times New Roman" panose="02020603050405020304" pitchFamily="18" charset="0"/>
                <a:cs typeface="Times New Roman" panose="02020603050405020304" pitchFamily="18" charset="0"/>
              </a:rPr>
              <a:t> Multiply two large numbers such as (256896489*456725896)</a:t>
            </a:r>
          </a:p>
          <a:p>
            <a:pPr algn="just">
              <a:lnSpc>
                <a:spcPct val="150000"/>
              </a:lnSpc>
            </a:pPr>
            <a:r>
              <a:rPr lang="en-US" altLang="ko-KR" b="1" dirty="0">
                <a:solidFill>
                  <a:srgbClr val="333333"/>
                </a:solidFill>
                <a:latin typeface="Times New Roman" panose="02020603050405020304" pitchFamily="18" charset="0"/>
                <a:cs typeface="Times New Roman" panose="02020603050405020304" pitchFamily="18" charset="0"/>
              </a:rPr>
              <a:t>Player A:</a:t>
            </a:r>
            <a:r>
              <a:rPr lang="en-US" altLang="ko-KR" dirty="0">
                <a:solidFill>
                  <a:srgbClr val="333333"/>
                </a:solidFill>
                <a:latin typeface="Times New Roman" panose="02020603050405020304" pitchFamily="18" charset="0"/>
                <a:cs typeface="Times New Roman" panose="02020603050405020304" pitchFamily="18" charset="0"/>
              </a:rPr>
              <a:t> Long pause and give the wrong answer.</a:t>
            </a:r>
            <a:endParaRPr lang="en-US" altLang="ko-KR" b="0" i="0" dirty="0">
              <a:solidFill>
                <a:srgbClr val="33333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157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8E1C-7247-207C-4B84-BD2A2D685E6B}"/>
              </a:ext>
            </a:extLst>
          </p:cNvPr>
          <p:cNvSpPr>
            <a:spLocks noGrp="1"/>
          </p:cNvSpPr>
          <p:nvPr>
            <p:ph type="title"/>
          </p:nvPr>
        </p:nvSpPr>
        <p:spPr/>
        <p:txBody>
          <a:bodyPr/>
          <a:lstStyle/>
          <a:p>
            <a:pPr algn="ctr"/>
            <a:r>
              <a:rPr lang="en-US" dirty="0"/>
              <a:t>Brief history of AI</a:t>
            </a:r>
          </a:p>
        </p:txBody>
      </p:sp>
      <p:sp>
        <p:nvSpPr>
          <p:cNvPr id="3" name="Content Placeholder 2">
            <a:extLst>
              <a:ext uri="{FF2B5EF4-FFF2-40B4-BE49-F238E27FC236}">
                <a16:creationId xmlns:a16="http://schemas.microsoft.com/office/drawing/2014/main" id="{B68CA208-4E17-B496-E09D-5D3C42A173C0}"/>
              </a:ext>
            </a:extLst>
          </p:cNvPr>
          <p:cNvSpPr>
            <a:spLocks noGrp="1"/>
          </p:cNvSpPr>
          <p:nvPr>
            <p:ph idx="1"/>
          </p:nvPr>
        </p:nvSpPr>
        <p:spPr/>
        <p:txBody>
          <a:bodyPr>
            <a:normAutofit fontScale="85000" lnSpcReduction="20000"/>
          </a:bodyPr>
          <a:lstStyle/>
          <a:p>
            <a:pPr>
              <a:lnSpc>
                <a:spcPct val="150000"/>
              </a:lnSpc>
            </a:pPr>
            <a:r>
              <a:rPr lang="en-US" dirty="0">
                <a:latin typeface="Times New Roman" panose="02020603050405020304" pitchFamily="18" charset="0"/>
                <a:cs typeface="Times New Roman" panose="02020603050405020304" pitchFamily="18" charset="0"/>
              </a:rPr>
              <a:t>1960-1980 </a:t>
            </a:r>
            <a:r>
              <a:rPr lang="en-US" b="1" i="0" dirty="0">
                <a:solidFill>
                  <a:srgbClr val="404040"/>
                </a:solidFill>
                <a:effectLst/>
                <a:latin typeface="Times New Roman" panose="02020603050405020304" pitchFamily="18" charset="0"/>
                <a:cs typeface="Times New Roman" panose="02020603050405020304" pitchFamily="18" charset="0"/>
              </a:rPr>
              <a:t>The First AI Winter</a:t>
            </a:r>
          </a:p>
          <a:p>
            <a:pPr>
              <a:lnSpc>
                <a:spcPct val="150000"/>
              </a:lnSpc>
            </a:pPr>
            <a:r>
              <a:rPr lang="en-US" dirty="0">
                <a:latin typeface="Times New Roman" panose="02020603050405020304" pitchFamily="18" charset="0"/>
                <a:cs typeface="Times New Roman" panose="02020603050405020304" pitchFamily="18" charset="0"/>
              </a:rPr>
              <a:t>1970 </a:t>
            </a:r>
            <a:r>
              <a:rPr lang="en-US" b="1" i="0" dirty="0">
                <a:solidFill>
                  <a:srgbClr val="404040"/>
                </a:solidFill>
                <a:effectLst/>
                <a:latin typeface="Times New Roman" panose="02020603050405020304" pitchFamily="18" charset="0"/>
                <a:cs typeface="Times New Roman" panose="02020603050405020304" pitchFamily="18" charset="0"/>
              </a:rPr>
              <a:t>Expert Systems</a:t>
            </a:r>
          </a:p>
          <a:p>
            <a:pPr>
              <a:lnSpc>
                <a:spcPct val="150000"/>
              </a:lnSpc>
            </a:pPr>
            <a:r>
              <a:rPr lang="en-US" dirty="0">
                <a:latin typeface="Times New Roman" panose="02020603050405020304" pitchFamily="18" charset="0"/>
                <a:cs typeface="Times New Roman" panose="02020603050405020304" pitchFamily="18" charset="0"/>
              </a:rPr>
              <a:t>1987-1993 </a:t>
            </a:r>
            <a:r>
              <a:rPr lang="en-US" b="1" i="0" dirty="0">
                <a:solidFill>
                  <a:srgbClr val="404040"/>
                </a:solidFill>
                <a:effectLst/>
                <a:latin typeface="Times New Roman" panose="02020603050405020304" pitchFamily="18" charset="0"/>
                <a:cs typeface="Times New Roman" panose="02020603050405020304" pitchFamily="18" charset="0"/>
              </a:rPr>
              <a:t>The Second AI Winter</a:t>
            </a:r>
          </a:p>
          <a:p>
            <a:pPr>
              <a:lnSpc>
                <a:spcPct val="150000"/>
              </a:lnSpc>
            </a:pPr>
            <a:r>
              <a:rPr lang="en-US" dirty="0">
                <a:latin typeface="Times New Roman" panose="02020603050405020304" pitchFamily="18" charset="0"/>
                <a:cs typeface="Times New Roman" panose="02020603050405020304" pitchFamily="18" charset="0"/>
              </a:rPr>
              <a:t>1990 </a:t>
            </a:r>
            <a:r>
              <a:rPr lang="en-US" b="1" i="0" dirty="0">
                <a:solidFill>
                  <a:srgbClr val="404040"/>
                </a:solidFill>
                <a:effectLst/>
                <a:latin typeface="Times New Roman" panose="02020603050405020304" pitchFamily="18" charset="0"/>
                <a:cs typeface="Times New Roman" panose="02020603050405020304" pitchFamily="18" charset="0"/>
              </a:rPr>
              <a:t>Conversation with Computers Becomes a Reality (NLP)</a:t>
            </a:r>
          </a:p>
          <a:p>
            <a:pPr>
              <a:lnSpc>
                <a:spcPct val="150000"/>
              </a:lnSpc>
            </a:pPr>
            <a:r>
              <a:rPr lang="en-US" i="0" dirty="0">
                <a:solidFill>
                  <a:srgbClr val="404040"/>
                </a:solidFill>
                <a:effectLst/>
                <a:latin typeface="Times New Roman" panose="02020603050405020304" pitchFamily="18" charset="0"/>
                <a:cs typeface="Times New Roman" panose="02020603050405020304" pitchFamily="18" charset="0"/>
              </a:rPr>
              <a:t>1990</a:t>
            </a:r>
            <a:r>
              <a:rPr lang="en-US" b="1" i="0" dirty="0">
                <a:solidFill>
                  <a:srgbClr val="404040"/>
                </a:solidFill>
                <a:effectLst/>
                <a:latin typeface="Times New Roman" panose="02020603050405020304" pitchFamily="18" charset="0"/>
                <a:cs typeface="Times New Roman" panose="02020603050405020304" pitchFamily="18" charset="0"/>
              </a:rPr>
              <a:t> Intelligent Agents</a:t>
            </a:r>
          </a:p>
          <a:p>
            <a:pPr>
              <a:lnSpc>
                <a:spcPct val="150000"/>
              </a:lnSpc>
            </a:pPr>
            <a:r>
              <a:rPr lang="en-US" i="0" dirty="0">
                <a:solidFill>
                  <a:srgbClr val="404040"/>
                </a:solidFill>
                <a:effectLst/>
                <a:latin typeface="Times New Roman" panose="02020603050405020304" pitchFamily="18" charset="0"/>
                <a:cs typeface="Times New Roman" panose="02020603050405020304" pitchFamily="18" charset="0"/>
              </a:rPr>
              <a:t>1990</a:t>
            </a:r>
            <a:r>
              <a:rPr lang="en-US" b="1" i="0" dirty="0">
                <a:solidFill>
                  <a:srgbClr val="404040"/>
                </a:solidFill>
                <a:effectLst/>
                <a:latin typeface="Times New Roman" panose="02020603050405020304" pitchFamily="18" charset="0"/>
                <a:cs typeface="Times New Roman" panose="02020603050405020304" pitchFamily="18" charset="0"/>
              </a:rPr>
              <a:t> Machine Learning</a:t>
            </a:r>
          </a:p>
          <a:p>
            <a:pPr>
              <a:lnSpc>
                <a:spcPct val="150000"/>
              </a:lnSpc>
            </a:pPr>
            <a:r>
              <a:rPr lang="en-US" i="0" dirty="0">
                <a:solidFill>
                  <a:srgbClr val="404040"/>
                </a:solidFill>
                <a:effectLst/>
                <a:latin typeface="Times New Roman" panose="02020603050405020304" pitchFamily="18" charset="0"/>
                <a:cs typeface="Times New Roman" panose="02020603050405020304" pitchFamily="18" charset="0"/>
              </a:rPr>
              <a:t>2011</a:t>
            </a:r>
            <a:r>
              <a:rPr lang="en-US" b="1" i="0" dirty="0">
                <a:solidFill>
                  <a:srgbClr val="404040"/>
                </a:solidFill>
                <a:effectLst/>
                <a:latin typeface="Times New Roman" panose="02020603050405020304" pitchFamily="18" charset="0"/>
                <a:cs typeface="Times New Roman" panose="02020603050405020304" pitchFamily="18" charset="0"/>
              </a:rPr>
              <a:t> Digital Virtual Assistants and Chatbots</a:t>
            </a: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6154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2970-949C-B775-1886-61F245077CE0}"/>
              </a:ext>
            </a:extLst>
          </p:cNvPr>
          <p:cNvSpPr>
            <a:spLocks noGrp="1"/>
          </p:cNvSpPr>
          <p:nvPr>
            <p:ph type="title"/>
          </p:nvPr>
        </p:nvSpPr>
        <p:spPr/>
        <p:txBody>
          <a:bodyPr/>
          <a:lstStyle/>
          <a:p>
            <a:pPr algn="ctr"/>
            <a:r>
              <a:rPr lang="en-US" dirty="0"/>
              <a:t>Why are things working today?</a:t>
            </a:r>
          </a:p>
        </p:txBody>
      </p:sp>
      <p:sp>
        <p:nvSpPr>
          <p:cNvPr id="4" name="Content Placeholder 6">
            <a:extLst>
              <a:ext uri="{FF2B5EF4-FFF2-40B4-BE49-F238E27FC236}">
                <a16:creationId xmlns:a16="http://schemas.microsoft.com/office/drawing/2014/main" id="{4DA2B146-7B08-BD78-0537-ABF37A77B68D}"/>
              </a:ext>
            </a:extLst>
          </p:cNvPr>
          <p:cNvSpPr>
            <a:spLocks noGrp="1"/>
          </p:cNvSpPr>
          <p:nvPr>
            <p:ph idx="1"/>
          </p:nvPr>
        </p:nvSpPr>
        <p:spPr>
          <a:xfrm>
            <a:off x="838200" y="1825625"/>
            <a:ext cx="10515600" cy="4351338"/>
          </a:xfrm>
        </p:spPr>
        <p:txBody>
          <a:bodyPr>
            <a:normAutofit/>
          </a:bodyPr>
          <a:lstStyle/>
          <a:p>
            <a:pPr marL="571500" indent="-5715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More compute power</a:t>
            </a:r>
          </a:p>
          <a:p>
            <a:endParaRPr lang="en-US" b="1"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More data</a:t>
            </a:r>
          </a:p>
          <a:p>
            <a:pPr marL="571500" indent="-5715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Better algorithms / models</a:t>
            </a:r>
          </a:p>
        </p:txBody>
      </p:sp>
      <p:sp>
        <p:nvSpPr>
          <p:cNvPr id="5" name="TextBox 4">
            <a:extLst>
              <a:ext uri="{FF2B5EF4-FFF2-40B4-BE49-F238E27FC236}">
                <a16:creationId xmlns:a16="http://schemas.microsoft.com/office/drawing/2014/main" id="{EBCFB4F6-9182-88FE-E54B-79B96F3CDC01}"/>
              </a:ext>
            </a:extLst>
          </p:cNvPr>
          <p:cNvSpPr txBox="1"/>
          <p:nvPr/>
        </p:nvSpPr>
        <p:spPr>
          <a:xfrm rot="16200000">
            <a:off x="4767738" y="3585009"/>
            <a:ext cx="2687883" cy="400110"/>
          </a:xfrm>
          <a:prstGeom prst="rect">
            <a:avLst/>
          </a:prstGeom>
          <a:solidFill>
            <a:schemeClr val="bg1"/>
          </a:solidFill>
        </p:spPr>
        <p:txBody>
          <a:bodyPr wrap="square" rtlCol="0">
            <a:spAutoFit/>
          </a:bodyPr>
          <a:lstStyle/>
          <a:p>
            <a:pPr algn="ctr"/>
            <a:r>
              <a:rPr lang="en-US" sz="2000" dirty="0"/>
              <a:t>Accuracy</a:t>
            </a:r>
            <a:endParaRPr lang="en-US" sz="1984" dirty="0"/>
          </a:p>
        </p:txBody>
      </p:sp>
      <p:sp>
        <p:nvSpPr>
          <p:cNvPr id="6" name="Up Arrow 10">
            <a:extLst>
              <a:ext uri="{FF2B5EF4-FFF2-40B4-BE49-F238E27FC236}">
                <a16:creationId xmlns:a16="http://schemas.microsoft.com/office/drawing/2014/main" id="{37BD8222-3C98-469C-1741-5C4B47239983}"/>
              </a:ext>
            </a:extLst>
          </p:cNvPr>
          <p:cNvSpPr/>
          <p:nvPr/>
        </p:nvSpPr>
        <p:spPr bwMode="auto">
          <a:xfrm>
            <a:off x="6365792" y="2441124"/>
            <a:ext cx="167993" cy="2687884"/>
          </a:xfrm>
          <a:prstGeom prst="up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sp>
        <p:nvSpPr>
          <p:cNvPr id="7" name="TextBox 6">
            <a:extLst>
              <a:ext uri="{FF2B5EF4-FFF2-40B4-BE49-F238E27FC236}">
                <a16:creationId xmlns:a16="http://schemas.microsoft.com/office/drawing/2014/main" id="{FB6F9C9E-E67F-BD01-E427-1C46BFE4A2A0}"/>
              </a:ext>
            </a:extLst>
          </p:cNvPr>
          <p:cNvSpPr txBox="1"/>
          <p:nvPr/>
        </p:nvSpPr>
        <p:spPr>
          <a:xfrm>
            <a:off x="6986731" y="5917762"/>
            <a:ext cx="4783353" cy="400110"/>
          </a:xfrm>
          <a:prstGeom prst="rect">
            <a:avLst/>
          </a:prstGeom>
          <a:solidFill>
            <a:schemeClr val="bg1"/>
          </a:solidFill>
        </p:spPr>
        <p:txBody>
          <a:bodyPr wrap="square" rtlCol="0">
            <a:spAutoFit/>
          </a:bodyPr>
          <a:lstStyle/>
          <a:p>
            <a:pPr algn="ctr"/>
            <a:r>
              <a:rPr lang="en-US" sz="2000" dirty="0"/>
              <a:t>Amount of Training Data</a:t>
            </a:r>
          </a:p>
        </p:txBody>
      </p:sp>
      <p:sp>
        <p:nvSpPr>
          <p:cNvPr id="8" name="Up Arrow 13">
            <a:extLst>
              <a:ext uri="{FF2B5EF4-FFF2-40B4-BE49-F238E27FC236}">
                <a16:creationId xmlns:a16="http://schemas.microsoft.com/office/drawing/2014/main" id="{CD85C5D2-CEF2-866D-C3EA-08162DA21893}"/>
              </a:ext>
            </a:extLst>
          </p:cNvPr>
          <p:cNvSpPr/>
          <p:nvPr/>
        </p:nvSpPr>
        <p:spPr bwMode="auto">
          <a:xfrm rot="5400000">
            <a:off x="9170932" y="5064936"/>
            <a:ext cx="167993" cy="2687884"/>
          </a:xfrm>
          <a:prstGeom prst="up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pic>
        <p:nvPicPr>
          <p:cNvPr id="9" name="Picture 8">
            <a:extLst>
              <a:ext uri="{FF2B5EF4-FFF2-40B4-BE49-F238E27FC236}">
                <a16:creationId xmlns:a16="http://schemas.microsoft.com/office/drawing/2014/main" id="{5C9F3E6C-5A7D-0F59-7ADC-E18CEABBA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510" y="1599938"/>
            <a:ext cx="5436084" cy="4197091"/>
          </a:xfrm>
          <a:prstGeom prst="rect">
            <a:avLst/>
          </a:prstGeom>
        </p:spPr>
      </p:pic>
    </p:spTree>
    <p:extLst>
      <p:ext uri="{BB962C8B-B14F-4D97-AF65-F5344CB8AC3E}">
        <p14:creationId xmlns:p14="http://schemas.microsoft.com/office/powerpoint/2010/main" val="2939981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en-GB" altLang="ko-KR" dirty="0"/>
              <a:t>Advantages of Artificial Intelligence</a:t>
            </a:r>
          </a:p>
        </p:txBody>
      </p:sp>
      <p:sp>
        <p:nvSpPr>
          <p:cNvPr id="3" name="내용 개체 틀 2"/>
          <p:cNvSpPr>
            <a:spLocks noGrp="1"/>
          </p:cNvSpPr>
          <p:nvPr>
            <p:ph idx="1"/>
          </p:nvPr>
        </p:nvSpPr>
        <p:spPr/>
        <p:txBody>
          <a:bodyPr>
            <a:normAutofit lnSpcReduction="10000"/>
          </a:bodyPr>
          <a:lstStyle/>
          <a:p>
            <a:pPr>
              <a:lnSpc>
                <a:spcPct val="150000"/>
              </a:lnSpc>
            </a:pPr>
            <a:r>
              <a:rPr lang="en-US" altLang="ko-KR" b="1" dirty="0">
                <a:latin typeface="Times New Roman" panose="02020603050405020304" pitchFamily="18" charset="0"/>
                <a:cs typeface="Times New Roman" panose="02020603050405020304" pitchFamily="18" charset="0"/>
              </a:rPr>
              <a:t>High Accuracy with less errors</a:t>
            </a:r>
          </a:p>
          <a:p>
            <a:pPr>
              <a:lnSpc>
                <a:spcPct val="150000"/>
              </a:lnSpc>
            </a:pPr>
            <a:r>
              <a:rPr lang="en-US" altLang="ko-KR" b="1" dirty="0">
                <a:latin typeface="Times New Roman" panose="02020603050405020304" pitchFamily="18" charset="0"/>
                <a:cs typeface="Times New Roman" panose="02020603050405020304" pitchFamily="18" charset="0"/>
              </a:rPr>
              <a:t>High-Speed</a:t>
            </a:r>
          </a:p>
          <a:p>
            <a:pPr>
              <a:lnSpc>
                <a:spcPct val="150000"/>
              </a:lnSpc>
            </a:pPr>
            <a:r>
              <a:rPr lang="en-US" altLang="ko-KR" b="1" dirty="0">
                <a:latin typeface="Times New Roman" panose="02020603050405020304" pitchFamily="18" charset="0"/>
                <a:cs typeface="Times New Roman" panose="02020603050405020304" pitchFamily="18" charset="0"/>
              </a:rPr>
              <a:t>High reliability</a:t>
            </a:r>
          </a:p>
          <a:p>
            <a:pPr>
              <a:lnSpc>
                <a:spcPct val="150000"/>
              </a:lnSpc>
            </a:pPr>
            <a:r>
              <a:rPr lang="en-US" altLang="ko-KR" b="1" dirty="0">
                <a:latin typeface="Times New Roman" panose="02020603050405020304" pitchFamily="18" charset="0"/>
                <a:cs typeface="Times New Roman" panose="02020603050405020304" pitchFamily="18" charset="0"/>
              </a:rPr>
              <a:t>Useful for risky areas</a:t>
            </a:r>
            <a:endParaRPr lang="en-US" altLang="ko-KR" dirty="0">
              <a:latin typeface="Times New Roman" panose="02020603050405020304" pitchFamily="18" charset="0"/>
              <a:cs typeface="Times New Roman" panose="02020603050405020304" pitchFamily="18" charset="0"/>
            </a:endParaRPr>
          </a:p>
          <a:p>
            <a:pPr>
              <a:lnSpc>
                <a:spcPct val="150000"/>
              </a:lnSpc>
            </a:pPr>
            <a:r>
              <a:rPr lang="en-US" altLang="ko-KR" b="1" dirty="0">
                <a:latin typeface="Times New Roman" panose="02020603050405020304" pitchFamily="18" charset="0"/>
                <a:cs typeface="Times New Roman" panose="02020603050405020304" pitchFamily="18" charset="0"/>
              </a:rPr>
              <a:t>Digital Assistant</a:t>
            </a:r>
            <a:endParaRPr lang="en-US" altLang="ko-KR" dirty="0">
              <a:latin typeface="Times New Roman" panose="02020603050405020304" pitchFamily="18" charset="0"/>
              <a:cs typeface="Times New Roman" panose="02020603050405020304" pitchFamily="18" charset="0"/>
            </a:endParaRPr>
          </a:p>
          <a:p>
            <a:pPr>
              <a:lnSpc>
                <a:spcPct val="150000"/>
              </a:lnSpc>
            </a:pPr>
            <a:r>
              <a:rPr lang="en-US" altLang="ko-KR" b="1" dirty="0">
                <a:latin typeface="Times New Roman" panose="02020603050405020304" pitchFamily="18" charset="0"/>
                <a:cs typeface="Times New Roman" panose="02020603050405020304" pitchFamily="18" charset="0"/>
              </a:rPr>
              <a:t>Useful as a public utility</a:t>
            </a:r>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7614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en-GB" altLang="ko-KR" dirty="0"/>
              <a:t>Disadvantages of Artificial Intelligence</a:t>
            </a:r>
          </a:p>
        </p:txBody>
      </p:sp>
      <p:sp>
        <p:nvSpPr>
          <p:cNvPr id="3" name="내용 개체 틀 2"/>
          <p:cNvSpPr>
            <a:spLocks noGrp="1"/>
          </p:cNvSpPr>
          <p:nvPr>
            <p:ph idx="1"/>
          </p:nvPr>
        </p:nvSpPr>
        <p:spPr/>
        <p:txBody>
          <a:bodyPr>
            <a:normAutofit/>
          </a:bodyPr>
          <a:lstStyle/>
          <a:p>
            <a:pPr>
              <a:lnSpc>
                <a:spcPct val="150000"/>
              </a:lnSpc>
            </a:pPr>
            <a:r>
              <a:rPr lang="en-US" altLang="ko-KR" b="1" dirty="0">
                <a:latin typeface="Times New Roman" panose="02020603050405020304" pitchFamily="18" charset="0"/>
                <a:cs typeface="Times New Roman" panose="02020603050405020304" pitchFamily="18" charset="0"/>
              </a:rPr>
              <a:t>High Cost</a:t>
            </a:r>
          </a:p>
          <a:p>
            <a:pPr>
              <a:lnSpc>
                <a:spcPct val="150000"/>
              </a:lnSpc>
            </a:pPr>
            <a:r>
              <a:rPr lang="en-US" altLang="ko-KR" b="1" dirty="0">
                <a:latin typeface="Times New Roman" panose="02020603050405020304" pitchFamily="18" charset="0"/>
                <a:cs typeface="Times New Roman" panose="02020603050405020304" pitchFamily="18" charset="0"/>
              </a:rPr>
              <a:t>Can't think out of the box</a:t>
            </a:r>
          </a:p>
          <a:p>
            <a:pPr>
              <a:lnSpc>
                <a:spcPct val="150000"/>
              </a:lnSpc>
            </a:pPr>
            <a:r>
              <a:rPr lang="en-US" altLang="ko-KR" b="1" dirty="0">
                <a:latin typeface="Times New Roman" panose="02020603050405020304" pitchFamily="18" charset="0"/>
                <a:cs typeface="Times New Roman" panose="02020603050405020304" pitchFamily="18" charset="0"/>
              </a:rPr>
              <a:t>No feelings and emotions</a:t>
            </a:r>
          </a:p>
          <a:p>
            <a:pPr>
              <a:lnSpc>
                <a:spcPct val="150000"/>
              </a:lnSpc>
            </a:pPr>
            <a:r>
              <a:rPr lang="en-US" altLang="ko-KR" b="1" dirty="0">
                <a:latin typeface="Times New Roman" panose="02020603050405020304" pitchFamily="18" charset="0"/>
                <a:cs typeface="Times New Roman" panose="02020603050405020304" pitchFamily="18" charset="0"/>
              </a:rPr>
              <a:t>Increase dependency on machines</a:t>
            </a:r>
          </a:p>
          <a:p>
            <a:pPr>
              <a:lnSpc>
                <a:spcPct val="150000"/>
              </a:lnSpc>
            </a:pPr>
            <a:r>
              <a:rPr lang="en-US" altLang="ko-KR" b="1" dirty="0">
                <a:latin typeface="Times New Roman" panose="02020603050405020304" pitchFamily="18" charset="0"/>
                <a:cs typeface="Times New Roman" panose="02020603050405020304" pitchFamily="18" charset="0"/>
              </a:rPr>
              <a:t>No Original Creativity</a:t>
            </a:r>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9822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4297-040C-5E02-71E3-75087BEE72A2}"/>
              </a:ext>
            </a:extLst>
          </p:cNvPr>
          <p:cNvSpPr>
            <a:spLocks noGrp="1"/>
          </p:cNvSpPr>
          <p:nvPr>
            <p:ph type="title"/>
          </p:nvPr>
        </p:nvSpPr>
        <p:spPr/>
        <p:txBody>
          <a:bodyPr/>
          <a:lstStyle/>
          <a:p>
            <a:r>
              <a:rPr lang="en-US" b="1" dirty="0"/>
              <a:t>Q&amp;A</a:t>
            </a:r>
          </a:p>
        </p:txBody>
      </p:sp>
      <p:sp>
        <p:nvSpPr>
          <p:cNvPr id="3" name="Content Placeholder 2">
            <a:extLst>
              <a:ext uri="{FF2B5EF4-FFF2-40B4-BE49-F238E27FC236}">
                <a16:creationId xmlns:a16="http://schemas.microsoft.com/office/drawing/2014/main" id="{7700D737-E8DA-336B-30CB-BEB32FFE43C5}"/>
              </a:ext>
            </a:extLst>
          </p:cNvPr>
          <p:cNvSpPr>
            <a:spLocks noGrp="1"/>
          </p:cNvSpPr>
          <p:nvPr>
            <p:ph idx="1"/>
          </p:nvPr>
        </p:nvSpPr>
        <p:spPr/>
        <p:txBody>
          <a:bodyPr>
            <a:normAutofit/>
          </a:bodyPr>
          <a:lstStyle/>
          <a:p>
            <a:pPr marL="0" indent="0" algn="ctr">
              <a:buNone/>
            </a:pPr>
            <a:r>
              <a:rPr lang="en-US" sz="6000" b="1" i="0" dirty="0">
                <a:solidFill>
                  <a:srgbClr val="3A3A3A"/>
                </a:solidFill>
                <a:effectLst/>
                <a:latin typeface="Work Sans" panose="020B0604020202020204" pitchFamily="2" charset="0"/>
              </a:rPr>
              <a:t>What is AI?</a:t>
            </a:r>
            <a:endParaRPr lang="en-US" sz="6000" dirty="0"/>
          </a:p>
        </p:txBody>
      </p:sp>
    </p:spTree>
    <p:extLst>
      <p:ext uri="{BB962C8B-B14F-4D97-AF65-F5344CB8AC3E}">
        <p14:creationId xmlns:p14="http://schemas.microsoft.com/office/powerpoint/2010/main" val="2589906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DF8B3-5EB6-DA1D-CCE0-B317376DA903}"/>
              </a:ext>
            </a:extLst>
          </p:cNvPr>
          <p:cNvSpPr>
            <a:spLocks noGrp="1"/>
          </p:cNvSpPr>
          <p:nvPr>
            <p:ph type="title"/>
          </p:nvPr>
        </p:nvSpPr>
        <p:spPr/>
        <p:txBody>
          <a:bodyPr/>
          <a:lstStyle/>
          <a:p>
            <a:r>
              <a:rPr lang="en-US" b="1" dirty="0"/>
              <a:t>Q&amp;A</a:t>
            </a:r>
          </a:p>
        </p:txBody>
      </p:sp>
      <p:sp>
        <p:nvSpPr>
          <p:cNvPr id="3" name="Content Placeholder 2">
            <a:extLst>
              <a:ext uri="{FF2B5EF4-FFF2-40B4-BE49-F238E27FC236}">
                <a16:creationId xmlns:a16="http://schemas.microsoft.com/office/drawing/2014/main" id="{E3CB5DDC-FB56-8F85-B320-32AFD11B7A62}"/>
              </a:ext>
            </a:extLst>
          </p:cNvPr>
          <p:cNvSpPr>
            <a:spLocks noGrp="1"/>
          </p:cNvSpPr>
          <p:nvPr>
            <p:ph idx="1"/>
          </p:nvPr>
        </p:nvSpPr>
        <p:spPr/>
        <p:txBody>
          <a:bodyPr>
            <a:normAutofit/>
          </a:bodyPr>
          <a:lstStyle/>
          <a:p>
            <a:pPr marL="0" indent="0" algn="ctr">
              <a:buNone/>
            </a:pPr>
            <a:r>
              <a:rPr lang="en-US" sz="6000" b="1" dirty="0"/>
              <a:t>For what used Turing Test</a:t>
            </a:r>
          </a:p>
        </p:txBody>
      </p:sp>
    </p:spTree>
    <p:extLst>
      <p:ext uri="{BB962C8B-B14F-4D97-AF65-F5344CB8AC3E}">
        <p14:creationId xmlns:p14="http://schemas.microsoft.com/office/powerpoint/2010/main" val="314910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16942" y="159006"/>
            <a:ext cx="10515600" cy="923345"/>
          </a:xfrm>
        </p:spPr>
        <p:txBody>
          <a:bodyPr/>
          <a:lstStyle/>
          <a:p>
            <a:pPr algn="ctr"/>
            <a:r>
              <a:rPr lang="en-GB" altLang="ko-KR" dirty="0" smtClean="0"/>
              <a:t>What is Machine Learning </a:t>
            </a:r>
            <a:endParaRPr lang="ko-KR" altLang="en-US" dirty="0"/>
          </a:p>
        </p:txBody>
      </p:sp>
      <p:sp>
        <p:nvSpPr>
          <p:cNvPr id="5" name="TextBox 4"/>
          <p:cNvSpPr txBox="1"/>
          <p:nvPr/>
        </p:nvSpPr>
        <p:spPr>
          <a:xfrm>
            <a:off x="3415620" y="4212094"/>
            <a:ext cx="4860633" cy="461665"/>
          </a:xfrm>
          <a:prstGeom prst="rect">
            <a:avLst/>
          </a:prstGeom>
          <a:noFill/>
        </p:spPr>
        <p:txBody>
          <a:bodyPr wrap="square" rtlCol="0">
            <a:spAutoFit/>
          </a:bodyPr>
          <a:lstStyle/>
          <a:p>
            <a:r>
              <a:rPr lang="en-GB" altLang="ko-KR" sz="2400" b="1" dirty="0" smtClean="0"/>
              <a:t>Using data </a:t>
            </a:r>
            <a:r>
              <a:rPr lang="en-GB" altLang="ko-KR" sz="2400" dirty="0" smtClean="0"/>
              <a:t>for </a:t>
            </a:r>
            <a:r>
              <a:rPr lang="en-GB" altLang="ko-KR" sz="2400" b="1" dirty="0" smtClean="0"/>
              <a:t>answering questions </a:t>
            </a:r>
            <a:endParaRPr lang="ko-KR" altLang="en-US" sz="2400" b="1" dirty="0"/>
          </a:p>
        </p:txBody>
      </p:sp>
      <p:sp>
        <p:nvSpPr>
          <p:cNvPr id="6" name="오른쪽 중괄호 5"/>
          <p:cNvSpPr/>
          <p:nvPr/>
        </p:nvSpPr>
        <p:spPr>
          <a:xfrm rot="5400000">
            <a:off x="3937518" y="4170879"/>
            <a:ext cx="475861" cy="12969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오른쪽 중괄호 7"/>
          <p:cNvSpPr/>
          <p:nvPr/>
        </p:nvSpPr>
        <p:spPr>
          <a:xfrm rot="5400000">
            <a:off x="6402354" y="3537951"/>
            <a:ext cx="475861" cy="25628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3685474" y="5131836"/>
            <a:ext cx="979948" cy="369332"/>
          </a:xfrm>
          <a:prstGeom prst="rect">
            <a:avLst/>
          </a:prstGeom>
          <a:noFill/>
        </p:spPr>
        <p:txBody>
          <a:bodyPr wrap="none" rtlCol="0">
            <a:spAutoFit/>
          </a:bodyPr>
          <a:lstStyle/>
          <a:p>
            <a:r>
              <a:rPr lang="en-GB" altLang="ko-KR" dirty="0" smtClean="0"/>
              <a:t>Training </a:t>
            </a:r>
            <a:endParaRPr lang="ko-KR" altLang="en-US" dirty="0"/>
          </a:p>
        </p:txBody>
      </p:sp>
      <p:sp>
        <p:nvSpPr>
          <p:cNvPr id="9" name="TextBox 8"/>
          <p:cNvSpPr txBox="1"/>
          <p:nvPr/>
        </p:nvSpPr>
        <p:spPr>
          <a:xfrm>
            <a:off x="6075770" y="5131836"/>
            <a:ext cx="1129027" cy="369332"/>
          </a:xfrm>
          <a:prstGeom prst="rect">
            <a:avLst/>
          </a:prstGeom>
          <a:noFill/>
        </p:spPr>
        <p:txBody>
          <a:bodyPr wrap="none" rtlCol="0">
            <a:spAutoFit/>
          </a:bodyPr>
          <a:lstStyle/>
          <a:p>
            <a:r>
              <a:rPr lang="en-GB" altLang="ko-KR" dirty="0" smtClean="0"/>
              <a:t>Predicting</a:t>
            </a:r>
            <a:endParaRPr lang="ko-KR" altLang="en-US" dirty="0"/>
          </a:p>
        </p:txBody>
      </p:sp>
      <p:pic>
        <p:nvPicPr>
          <p:cNvPr id="12" name="Picture 8" descr="World's most popular cat breeds | Daily Sabah">
            <a:extLst>
              <a:ext uri="{FF2B5EF4-FFF2-40B4-BE49-F238E27FC236}">
                <a16:creationId xmlns:a16="http://schemas.microsoft.com/office/drawing/2014/main" id="{045C1D6E-99A5-7FC1-EC97-E63876A8A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448" y="1852141"/>
            <a:ext cx="3029848" cy="2008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008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GB" altLang="ko-KR" dirty="0" smtClean="0"/>
              <a:t>Agenda</a:t>
            </a:r>
            <a:endParaRPr lang="ko-KR" altLang="en-US" dirty="0"/>
          </a:p>
        </p:txBody>
      </p:sp>
      <p:sp>
        <p:nvSpPr>
          <p:cNvPr id="3" name="내용 개체 틀 2"/>
          <p:cNvSpPr>
            <a:spLocks noGrp="1"/>
          </p:cNvSpPr>
          <p:nvPr>
            <p:ph idx="1"/>
          </p:nvPr>
        </p:nvSpPr>
        <p:spPr/>
        <p:txBody>
          <a:bodyPr/>
          <a:lstStyle/>
          <a:p>
            <a:r>
              <a:rPr lang="en-GB" altLang="ko-KR" dirty="0" smtClean="0"/>
              <a:t>Artificial intelligence</a:t>
            </a:r>
          </a:p>
          <a:p>
            <a:r>
              <a:rPr lang="en-GB" altLang="ko-KR" dirty="0" smtClean="0"/>
              <a:t>Machine learning  </a:t>
            </a:r>
          </a:p>
          <a:p>
            <a:r>
              <a:rPr lang="en-GB" altLang="ko-KR" dirty="0" smtClean="0"/>
              <a:t>Types of ML</a:t>
            </a:r>
          </a:p>
          <a:p>
            <a:pPr lvl="1"/>
            <a:r>
              <a:rPr lang="en-GB" altLang="ko-KR" dirty="0" smtClean="0"/>
              <a:t>Supervised Learning </a:t>
            </a:r>
          </a:p>
          <a:p>
            <a:pPr lvl="1"/>
            <a:r>
              <a:rPr lang="en-GB" altLang="ko-KR" dirty="0" smtClean="0"/>
              <a:t>Unsupervised Learning</a:t>
            </a:r>
          </a:p>
          <a:p>
            <a:pPr lvl="1"/>
            <a:r>
              <a:rPr lang="en-GB" altLang="ko-KR" dirty="0" smtClean="0"/>
              <a:t>Semi – Supervised Learning </a:t>
            </a:r>
          </a:p>
          <a:p>
            <a:pPr lvl="1"/>
            <a:r>
              <a:rPr lang="en-GB" altLang="ko-KR" dirty="0" smtClean="0"/>
              <a:t>Reinforcement Learning </a:t>
            </a:r>
          </a:p>
          <a:p>
            <a:endParaRPr lang="ko-KR" altLang="en-US" dirty="0"/>
          </a:p>
        </p:txBody>
      </p:sp>
    </p:spTree>
    <p:extLst>
      <p:ext uri="{BB962C8B-B14F-4D97-AF65-F5344CB8AC3E}">
        <p14:creationId xmlns:p14="http://schemas.microsoft.com/office/powerpoint/2010/main" val="3714225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DDF-5107-B619-5CA5-910B9FA7EFE7}"/>
              </a:ext>
            </a:extLst>
          </p:cNvPr>
          <p:cNvSpPr>
            <a:spLocks noGrp="1"/>
          </p:cNvSpPr>
          <p:nvPr>
            <p:ph type="title"/>
          </p:nvPr>
        </p:nvSpPr>
        <p:spPr/>
        <p:txBody>
          <a:bodyPr/>
          <a:lstStyle/>
          <a:p>
            <a:pPr algn="ctr"/>
            <a:r>
              <a:rPr lang="en-US" sz="4400" spc="-1" dirty="0">
                <a:solidFill>
                  <a:srgbClr val="000000"/>
                </a:solidFill>
                <a:uFill>
                  <a:solidFill>
                    <a:srgbClr val="FFFFFF"/>
                  </a:solidFill>
                </a:uFill>
              </a:rPr>
              <a:t>What is machine learning (ML)?</a:t>
            </a:r>
            <a:endParaRPr lang="en-US" dirty="0"/>
          </a:p>
        </p:txBody>
      </p:sp>
      <p:sp>
        <p:nvSpPr>
          <p:cNvPr id="3" name="Content Placeholder 2">
            <a:extLst>
              <a:ext uri="{FF2B5EF4-FFF2-40B4-BE49-F238E27FC236}">
                <a16:creationId xmlns:a16="http://schemas.microsoft.com/office/drawing/2014/main" id="{B5F21160-010E-5D1C-7A21-BD347C4096DD}"/>
              </a:ext>
            </a:extLst>
          </p:cNvPr>
          <p:cNvSpPr>
            <a:spLocks noGrp="1"/>
          </p:cNvSpPr>
          <p:nvPr>
            <p:ph idx="1"/>
          </p:nvPr>
        </p:nvSpPr>
        <p:spPr/>
        <p:txBody>
          <a:bodyPr>
            <a:normAutofit/>
          </a:bodyPr>
          <a:lstStyle/>
          <a:p>
            <a:pPr marL="565200" indent="-457200">
              <a:lnSpc>
                <a:spcPct val="150000"/>
              </a:lnSpc>
              <a:spcAft>
                <a:spcPts val="1414"/>
              </a:spcAft>
              <a:buClr>
                <a:srgbClr val="000000"/>
              </a:buClr>
              <a:buSzPct val="100000"/>
              <a:buFont typeface="Arial" panose="020B0604020202020204" pitchFamily="34" charset="0"/>
              <a:buChar char="•"/>
            </a:pPr>
            <a:r>
              <a:rPr lang="en-US" sz="22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Machine Learning </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is the scientific study of algorithms and statistical models that computer systems use to learn from observations, without being explicitly programmed</a:t>
            </a:r>
          </a:p>
          <a:p>
            <a:pPr marL="565200" indent="-457200">
              <a:lnSpc>
                <a:spcPct val="150000"/>
              </a:lnSpc>
              <a:spcAft>
                <a:spcPts val="1414"/>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In this </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context, </a:t>
            </a:r>
            <a:r>
              <a:rPr lang="en-US" sz="22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learning</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refers to:</a:t>
            </a:r>
          </a:p>
          <a:p>
            <a:pPr marL="720000" indent="-457200">
              <a:lnSpc>
                <a:spcPct val="150000"/>
              </a:lnSpc>
              <a:spcAft>
                <a:spcPts val="1414"/>
              </a:spcAft>
              <a:buClr>
                <a:srgbClr val="000000"/>
              </a:buClr>
              <a:buSzPct val="100000"/>
              <a:buFont typeface="Wingdings" pitchFamily="2" charset="2"/>
              <a:buChar char="Ø"/>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recognizing complex </a:t>
            </a:r>
            <a:r>
              <a:rPr lang="en-US" sz="22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patterns</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in data</a:t>
            </a:r>
          </a:p>
          <a:p>
            <a:pPr marL="720000" indent="-457200">
              <a:lnSpc>
                <a:spcPct val="150000"/>
              </a:lnSpc>
              <a:spcAft>
                <a:spcPts val="1414"/>
              </a:spcAft>
              <a:buClr>
                <a:srgbClr val="000000"/>
              </a:buClr>
              <a:buSzPct val="100000"/>
              <a:buFont typeface="Wingdings" pitchFamily="2" charset="2"/>
              <a:buChar char="Ø"/>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making intelligent decisions</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based on data </a:t>
            </a:r>
            <a:r>
              <a:rPr lang="en-US" sz="22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observations</a:t>
            </a:r>
          </a:p>
        </p:txBody>
      </p:sp>
    </p:spTree>
    <p:extLst>
      <p:ext uri="{BB962C8B-B14F-4D97-AF65-F5344CB8AC3E}">
        <p14:creationId xmlns:p14="http://schemas.microsoft.com/office/powerpoint/2010/main" val="12980208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C776-47D5-E736-2E2E-ED9C70AB3BDC}"/>
              </a:ext>
            </a:extLst>
          </p:cNvPr>
          <p:cNvSpPr>
            <a:spLocks noGrp="1"/>
          </p:cNvSpPr>
          <p:nvPr>
            <p:ph type="title"/>
          </p:nvPr>
        </p:nvSpPr>
        <p:spPr>
          <a:xfrm>
            <a:off x="838200" y="365125"/>
            <a:ext cx="10515600" cy="771635"/>
          </a:xfrm>
        </p:spPr>
        <p:txBody>
          <a:bodyPr/>
          <a:lstStyle/>
          <a:p>
            <a:pPr algn="ctr"/>
            <a:r>
              <a:rPr lang="en-US" dirty="0"/>
              <a:t>Programming</a:t>
            </a:r>
          </a:p>
        </p:txBody>
      </p:sp>
      <p:sp>
        <p:nvSpPr>
          <p:cNvPr id="4" name="Title 1">
            <a:extLst>
              <a:ext uri="{FF2B5EF4-FFF2-40B4-BE49-F238E27FC236}">
                <a16:creationId xmlns:a16="http://schemas.microsoft.com/office/drawing/2014/main" id="{E10383D9-02E6-E9B2-A4E5-F1851A67D1ED}"/>
              </a:ext>
            </a:extLst>
          </p:cNvPr>
          <p:cNvSpPr txBox="1">
            <a:spLocks/>
          </p:cNvSpPr>
          <p:nvPr/>
        </p:nvSpPr>
        <p:spPr>
          <a:xfrm>
            <a:off x="2170940" y="1439974"/>
            <a:ext cx="8261745" cy="771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Traditional  Programming</a:t>
            </a:r>
          </a:p>
        </p:txBody>
      </p:sp>
      <p:grpSp>
        <p:nvGrpSpPr>
          <p:cNvPr id="5" name="Group 4">
            <a:extLst>
              <a:ext uri="{FF2B5EF4-FFF2-40B4-BE49-F238E27FC236}">
                <a16:creationId xmlns:a16="http://schemas.microsoft.com/office/drawing/2014/main" id="{B573771E-8875-0799-2E58-4B41E7CB1557}"/>
              </a:ext>
            </a:extLst>
          </p:cNvPr>
          <p:cNvGrpSpPr/>
          <p:nvPr/>
        </p:nvGrpSpPr>
        <p:grpSpPr>
          <a:xfrm>
            <a:off x="2285701" y="2341881"/>
            <a:ext cx="7648411" cy="1269963"/>
            <a:chOff x="756497" y="1931916"/>
            <a:chExt cx="8398181" cy="1679928"/>
          </a:xfrm>
        </p:grpSpPr>
        <p:grpSp>
          <p:nvGrpSpPr>
            <p:cNvPr id="6" name="Group 2">
              <a:extLst>
                <a:ext uri="{FF2B5EF4-FFF2-40B4-BE49-F238E27FC236}">
                  <a16:creationId xmlns:a16="http://schemas.microsoft.com/office/drawing/2014/main" id="{091362EC-AFF1-CEC0-EBF1-8C9EE43AC8FC}"/>
                </a:ext>
              </a:extLst>
            </p:cNvPr>
            <p:cNvGrpSpPr>
              <a:grpSpLocks/>
            </p:cNvGrpSpPr>
            <p:nvPr/>
          </p:nvGrpSpPr>
          <p:grpSpPr bwMode="auto">
            <a:xfrm>
              <a:off x="3696370" y="1931916"/>
              <a:ext cx="2939874" cy="1679928"/>
              <a:chOff x="0" y="0"/>
              <a:chExt cx="2667000" cy="1524000"/>
            </a:xfrm>
          </p:grpSpPr>
          <p:sp>
            <p:nvSpPr>
              <p:cNvPr id="13" name="AutoShape 3">
                <a:extLst>
                  <a:ext uri="{FF2B5EF4-FFF2-40B4-BE49-F238E27FC236}">
                    <a16:creationId xmlns:a16="http://schemas.microsoft.com/office/drawing/2014/main" id="{45BE532C-8549-CD69-3C46-36D8D398B9CA}"/>
                  </a:ext>
                </a:extLst>
              </p:cNvPr>
              <p:cNvSpPr>
                <a:spLocks/>
              </p:cNvSpPr>
              <p:nvPr/>
            </p:nvSpPr>
            <p:spPr bwMode="auto">
              <a:xfrm>
                <a:off x="0" y="0"/>
                <a:ext cx="2667000" cy="152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w="25400" cap="flat"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endParaRPr lang="en-US" sz="3527" dirty="0"/>
              </a:p>
            </p:txBody>
          </p:sp>
          <p:sp>
            <p:nvSpPr>
              <p:cNvPr id="14" name="AutoShape 4">
                <a:extLst>
                  <a:ext uri="{FF2B5EF4-FFF2-40B4-BE49-F238E27FC236}">
                    <a16:creationId xmlns:a16="http://schemas.microsoft.com/office/drawing/2014/main" id="{CAA8DF85-718F-5CDB-AE84-F678AFF59C59}"/>
                  </a:ext>
                </a:extLst>
              </p:cNvPr>
              <p:cNvSpPr>
                <a:spLocks/>
              </p:cNvSpPr>
              <p:nvPr/>
            </p:nvSpPr>
            <p:spPr bwMode="auto">
              <a:xfrm>
                <a:off x="389254" y="487977"/>
                <a:ext cx="1888491" cy="5480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r>
                  <a:rPr lang="en-US" sz="3527"/>
                  <a:t>Computer</a:t>
                </a:r>
                <a:endParaRPr lang="en-US" sz="1984"/>
              </a:p>
            </p:txBody>
          </p:sp>
        </p:grpSp>
        <p:sp>
          <p:nvSpPr>
            <p:cNvPr id="7" name="Line 5">
              <a:extLst>
                <a:ext uri="{FF2B5EF4-FFF2-40B4-BE49-F238E27FC236}">
                  <a16:creationId xmlns:a16="http://schemas.microsoft.com/office/drawing/2014/main" id="{7C69C79F-7A76-2779-B0C7-60532C4E34A0}"/>
                </a:ext>
              </a:extLst>
            </p:cNvPr>
            <p:cNvSpPr>
              <a:spLocks noChangeShapeType="1"/>
            </p:cNvSpPr>
            <p:nvPr/>
          </p:nvSpPr>
          <p:spPr bwMode="auto">
            <a:xfrm>
              <a:off x="2688413" y="2435895"/>
              <a:ext cx="1007957" cy="0"/>
            </a:xfrm>
            <a:prstGeom prst="line">
              <a:avLst/>
            </a:prstGeom>
            <a:noFill/>
            <a:ln w="38100" cap="flat" cmpd="sng">
              <a:solidFill>
                <a:srgbClr val="000000"/>
              </a:solidFill>
              <a:prstDash val="solid"/>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dirty="0">
                <a:latin typeface="Helvetica" charset="0"/>
                <a:cs typeface="Helvetica" charset="0"/>
                <a:sym typeface="Helvetica" charset="0"/>
              </a:endParaRPr>
            </a:p>
          </p:txBody>
        </p:sp>
        <p:sp>
          <p:nvSpPr>
            <p:cNvPr id="8" name="Line 6">
              <a:extLst>
                <a:ext uri="{FF2B5EF4-FFF2-40B4-BE49-F238E27FC236}">
                  <a16:creationId xmlns:a16="http://schemas.microsoft.com/office/drawing/2014/main" id="{64DFA060-EFC8-74F9-4D6E-0A08043878E0}"/>
                </a:ext>
              </a:extLst>
            </p:cNvPr>
            <p:cNvSpPr>
              <a:spLocks noChangeShapeType="1"/>
            </p:cNvSpPr>
            <p:nvPr/>
          </p:nvSpPr>
          <p:spPr bwMode="auto">
            <a:xfrm>
              <a:off x="2688413" y="3147258"/>
              <a:ext cx="1007957" cy="0"/>
            </a:xfrm>
            <a:prstGeom prst="line">
              <a:avLst/>
            </a:prstGeom>
            <a:noFill/>
            <a:ln w="38100" cap="flat" cmpd="sng">
              <a:solidFill>
                <a:srgbClr val="000000"/>
              </a:solidFill>
              <a:prstDash val="solid"/>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a:latin typeface="Helvetica" charset="0"/>
                <a:cs typeface="Helvetica" charset="0"/>
                <a:sym typeface="Helvetica" charset="0"/>
              </a:endParaRPr>
            </a:p>
          </p:txBody>
        </p:sp>
        <p:sp>
          <p:nvSpPr>
            <p:cNvPr id="9" name="Line 7">
              <a:extLst>
                <a:ext uri="{FF2B5EF4-FFF2-40B4-BE49-F238E27FC236}">
                  <a16:creationId xmlns:a16="http://schemas.microsoft.com/office/drawing/2014/main" id="{8C637475-DE8E-22AA-D0C3-272E3C079054}"/>
                </a:ext>
              </a:extLst>
            </p:cNvPr>
            <p:cNvSpPr>
              <a:spLocks noChangeShapeType="1"/>
            </p:cNvSpPr>
            <p:nvPr/>
          </p:nvSpPr>
          <p:spPr bwMode="auto">
            <a:xfrm>
              <a:off x="6636243" y="2687884"/>
              <a:ext cx="839964" cy="0"/>
            </a:xfrm>
            <a:prstGeom prst="line">
              <a:avLst/>
            </a:prstGeom>
            <a:noFill/>
            <a:ln w="38100" cap="flat" cmpd="sng">
              <a:solidFill>
                <a:srgbClr val="000000"/>
              </a:solidFill>
              <a:prstDash val="solid"/>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a:latin typeface="Helvetica" charset="0"/>
                <a:cs typeface="Helvetica" charset="0"/>
                <a:sym typeface="Helvetica" charset="0"/>
              </a:endParaRPr>
            </a:p>
          </p:txBody>
        </p:sp>
        <p:sp>
          <p:nvSpPr>
            <p:cNvPr id="10" name="AutoShape 8">
              <a:extLst>
                <a:ext uri="{FF2B5EF4-FFF2-40B4-BE49-F238E27FC236}">
                  <a16:creationId xmlns:a16="http://schemas.microsoft.com/office/drawing/2014/main" id="{DB85C41E-A95A-B249-F5C1-B1E714EF2D12}"/>
                </a:ext>
              </a:extLst>
            </p:cNvPr>
            <p:cNvSpPr>
              <a:spLocks/>
            </p:cNvSpPr>
            <p:nvPr/>
          </p:nvSpPr>
          <p:spPr bwMode="auto">
            <a:xfrm>
              <a:off x="1494965" y="2033412"/>
              <a:ext cx="1060454" cy="603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397" tIns="50397" rIns="50397" bIns="50397"/>
            <a:lstStyle/>
            <a:p>
              <a:r>
                <a:rPr lang="en-US" sz="3527" dirty="0"/>
                <a:t>Data</a:t>
              </a:r>
              <a:endParaRPr lang="en-US" sz="1984" dirty="0"/>
            </a:p>
          </p:txBody>
        </p:sp>
        <p:sp>
          <p:nvSpPr>
            <p:cNvPr id="11" name="AutoShape 9">
              <a:extLst>
                <a:ext uri="{FF2B5EF4-FFF2-40B4-BE49-F238E27FC236}">
                  <a16:creationId xmlns:a16="http://schemas.microsoft.com/office/drawing/2014/main" id="{6AC7B562-45E8-6274-8241-8F8C48E68E50}"/>
                </a:ext>
              </a:extLst>
            </p:cNvPr>
            <p:cNvSpPr>
              <a:spLocks/>
            </p:cNvSpPr>
            <p:nvPr/>
          </p:nvSpPr>
          <p:spPr bwMode="auto">
            <a:xfrm>
              <a:off x="756497" y="2771880"/>
              <a:ext cx="1832172" cy="603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397" tIns="50397" rIns="50397" bIns="50397"/>
            <a:lstStyle/>
            <a:p>
              <a:r>
                <a:rPr lang="en-US" sz="3527" dirty="0"/>
                <a:t>Program</a:t>
              </a:r>
              <a:endParaRPr lang="en-US" sz="1984" dirty="0"/>
            </a:p>
          </p:txBody>
        </p:sp>
        <p:sp>
          <p:nvSpPr>
            <p:cNvPr id="12" name="AutoShape 10">
              <a:extLst>
                <a:ext uri="{FF2B5EF4-FFF2-40B4-BE49-F238E27FC236}">
                  <a16:creationId xmlns:a16="http://schemas.microsoft.com/office/drawing/2014/main" id="{C04453CF-7DF6-CDCD-7C53-E50910FC823A}"/>
                </a:ext>
              </a:extLst>
            </p:cNvPr>
            <p:cNvSpPr>
              <a:spLocks/>
            </p:cNvSpPr>
            <p:nvPr/>
          </p:nvSpPr>
          <p:spPr bwMode="auto">
            <a:xfrm>
              <a:off x="7476208" y="2351898"/>
              <a:ext cx="1678470" cy="6037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397" tIns="50397" rIns="50397" bIns="50397"/>
            <a:lstStyle/>
            <a:p>
              <a:r>
                <a:rPr lang="en-US" sz="3527" dirty="0"/>
                <a:t>Output</a:t>
              </a:r>
              <a:endParaRPr lang="en-US" sz="1984" dirty="0"/>
            </a:p>
          </p:txBody>
        </p:sp>
      </p:grpSp>
      <p:grpSp>
        <p:nvGrpSpPr>
          <p:cNvPr id="15" name="Group 14">
            <a:extLst>
              <a:ext uri="{FF2B5EF4-FFF2-40B4-BE49-F238E27FC236}">
                <a16:creationId xmlns:a16="http://schemas.microsoft.com/office/drawing/2014/main" id="{D5D174E5-AAA3-E329-787B-D4774807131F}"/>
              </a:ext>
            </a:extLst>
          </p:cNvPr>
          <p:cNvGrpSpPr/>
          <p:nvPr/>
        </p:nvGrpSpPr>
        <p:grpSpPr>
          <a:xfrm>
            <a:off x="2664575" y="4990182"/>
            <a:ext cx="7482402" cy="1269963"/>
            <a:chOff x="1066799" y="4572000"/>
            <a:chExt cx="7453314" cy="1524000"/>
          </a:xfrm>
        </p:grpSpPr>
        <p:grpSp>
          <p:nvGrpSpPr>
            <p:cNvPr id="16" name="Group 11">
              <a:extLst>
                <a:ext uri="{FF2B5EF4-FFF2-40B4-BE49-F238E27FC236}">
                  <a16:creationId xmlns:a16="http://schemas.microsoft.com/office/drawing/2014/main" id="{11D4FF18-7E7A-6977-555D-8B9BFD867F30}"/>
                </a:ext>
              </a:extLst>
            </p:cNvPr>
            <p:cNvGrpSpPr>
              <a:grpSpLocks/>
            </p:cNvGrpSpPr>
            <p:nvPr/>
          </p:nvGrpSpPr>
          <p:grpSpPr bwMode="auto">
            <a:xfrm>
              <a:off x="3429000" y="4572000"/>
              <a:ext cx="2667000" cy="1524000"/>
              <a:chOff x="0" y="0"/>
              <a:chExt cx="2667000" cy="1524000"/>
            </a:xfrm>
          </p:grpSpPr>
          <p:sp>
            <p:nvSpPr>
              <p:cNvPr id="23" name="AutoShape 12">
                <a:extLst>
                  <a:ext uri="{FF2B5EF4-FFF2-40B4-BE49-F238E27FC236}">
                    <a16:creationId xmlns:a16="http://schemas.microsoft.com/office/drawing/2014/main" id="{F70A5ACE-3986-8611-6653-58C59E2AFA62}"/>
                  </a:ext>
                </a:extLst>
              </p:cNvPr>
              <p:cNvSpPr>
                <a:spLocks/>
              </p:cNvSpPr>
              <p:nvPr/>
            </p:nvSpPr>
            <p:spPr bwMode="auto">
              <a:xfrm>
                <a:off x="0" y="0"/>
                <a:ext cx="2667000" cy="152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w="25400" cap="flat" cmpd="sng">
                <a:solidFill>
                  <a:srgbClr val="000000"/>
                </a:solidFill>
                <a:prstDash val="solid"/>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endParaRPr lang="en-US" sz="3527" dirty="0"/>
              </a:p>
            </p:txBody>
          </p:sp>
          <p:sp>
            <p:nvSpPr>
              <p:cNvPr id="24" name="AutoShape 13">
                <a:extLst>
                  <a:ext uri="{FF2B5EF4-FFF2-40B4-BE49-F238E27FC236}">
                    <a16:creationId xmlns:a16="http://schemas.microsoft.com/office/drawing/2014/main" id="{0F3C40D4-2601-23A5-CAE5-3E8C7718ED9F}"/>
                  </a:ext>
                </a:extLst>
              </p:cNvPr>
              <p:cNvSpPr>
                <a:spLocks/>
              </p:cNvSpPr>
              <p:nvPr/>
            </p:nvSpPr>
            <p:spPr bwMode="auto">
              <a:xfrm>
                <a:off x="389254" y="487977"/>
                <a:ext cx="1888491" cy="5480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r>
                  <a:rPr lang="en-US" sz="3527"/>
                  <a:t>Computer</a:t>
                </a:r>
                <a:endParaRPr lang="en-US" sz="1984"/>
              </a:p>
            </p:txBody>
          </p:sp>
        </p:grpSp>
        <p:sp>
          <p:nvSpPr>
            <p:cNvPr id="17" name="Line 14">
              <a:extLst>
                <a:ext uri="{FF2B5EF4-FFF2-40B4-BE49-F238E27FC236}">
                  <a16:creationId xmlns:a16="http://schemas.microsoft.com/office/drawing/2014/main" id="{BDB7E4EB-5D06-1B71-2A78-B1711EC8EE0F}"/>
                </a:ext>
              </a:extLst>
            </p:cNvPr>
            <p:cNvSpPr>
              <a:spLocks noChangeShapeType="1"/>
            </p:cNvSpPr>
            <p:nvPr/>
          </p:nvSpPr>
          <p:spPr bwMode="auto">
            <a:xfrm>
              <a:off x="2514600" y="5029200"/>
              <a:ext cx="914400" cy="0"/>
            </a:xfrm>
            <a:prstGeom prst="line">
              <a:avLst/>
            </a:prstGeom>
            <a:noFill/>
            <a:ln w="38100" cap="flat" cmpd="sng">
              <a:solidFill>
                <a:srgbClr val="000000"/>
              </a:solidFill>
              <a:prstDash val="solid"/>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dirty="0">
                <a:latin typeface="Helvetica" charset="0"/>
                <a:cs typeface="Helvetica" charset="0"/>
                <a:sym typeface="Helvetica" charset="0"/>
              </a:endParaRPr>
            </a:p>
          </p:txBody>
        </p:sp>
        <p:sp>
          <p:nvSpPr>
            <p:cNvPr id="18" name="Line 15">
              <a:extLst>
                <a:ext uri="{FF2B5EF4-FFF2-40B4-BE49-F238E27FC236}">
                  <a16:creationId xmlns:a16="http://schemas.microsoft.com/office/drawing/2014/main" id="{B92B7FC5-54D4-21FE-AC55-8FA2F209EC9D}"/>
                </a:ext>
              </a:extLst>
            </p:cNvPr>
            <p:cNvSpPr>
              <a:spLocks noChangeShapeType="1"/>
            </p:cNvSpPr>
            <p:nvPr/>
          </p:nvSpPr>
          <p:spPr bwMode="auto">
            <a:xfrm>
              <a:off x="2514600" y="5715000"/>
              <a:ext cx="914400" cy="0"/>
            </a:xfrm>
            <a:prstGeom prst="line">
              <a:avLst/>
            </a:prstGeom>
            <a:noFill/>
            <a:ln w="38100" cap="flat" cmpd="sng">
              <a:solidFill>
                <a:srgbClr val="000000"/>
              </a:solidFill>
              <a:prstDash val="solid"/>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a:latin typeface="Helvetica" charset="0"/>
                <a:cs typeface="Helvetica" charset="0"/>
                <a:sym typeface="Helvetica" charset="0"/>
              </a:endParaRPr>
            </a:p>
          </p:txBody>
        </p:sp>
        <p:sp>
          <p:nvSpPr>
            <p:cNvPr id="19" name="Line 16">
              <a:extLst>
                <a:ext uri="{FF2B5EF4-FFF2-40B4-BE49-F238E27FC236}">
                  <a16:creationId xmlns:a16="http://schemas.microsoft.com/office/drawing/2014/main" id="{A763B7B0-B17A-5F95-D1D1-A7655D7ADF95}"/>
                </a:ext>
              </a:extLst>
            </p:cNvPr>
            <p:cNvSpPr>
              <a:spLocks noChangeShapeType="1"/>
            </p:cNvSpPr>
            <p:nvPr/>
          </p:nvSpPr>
          <p:spPr bwMode="auto">
            <a:xfrm>
              <a:off x="6096000" y="5257800"/>
              <a:ext cx="762000" cy="0"/>
            </a:xfrm>
            <a:prstGeom prst="line">
              <a:avLst/>
            </a:prstGeom>
            <a:noFill/>
            <a:ln w="38100" cap="flat" cmpd="sng">
              <a:solidFill>
                <a:srgbClr val="000000"/>
              </a:solidFill>
              <a:prstDash val="solid"/>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503972"/>
              <a:endParaRPr lang="en-US" sz="1323">
                <a:latin typeface="Helvetica" charset="0"/>
                <a:cs typeface="Helvetica" charset="0"/>
                <a:sym typeface="Helvetica" charset="0"/>
              </a:endParaRPr>
            </a:p>
          </p:txBody>
        </p:sp>
        <p:sp>
          <p:nvSpPr>
            <p:cNvPr id="20" name="AutoShape 17">
              <a:extLst>
                <a:ext uri="{FF2B5EF4-FFF2-40B4-BE49-F238E27FC236}">
                  <a16:creationId xmlns:a16="http://schemas.microsoft.com/office/drawing/2014/main" id="{51017886-A8CD-F77D-0A2C-DDC050EB72CB}"/>
                </a:ext>
              </a:extLst>
            </p:cNvPr>
            <p:cNvSpPr>
              <a:spLocks/>
            </p:cNvSpPr>
            <p:nvPr/>
          </p:nvSpPr>
          <p:spPr bwMode="auto">
            <a:xfrm>
              <a:off x="1431925" y="4664075"/>
              <a:ext cx="962025" cy="547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397" tIns="50397" rIns="50397" bIns="50397"/>
            <a:lstStyle/>
            <a:p>
              <a:r>
                <a:rPr lang="en-US" sz="3527" dirty="0"/>
                <a:t>Data</a:t>
              </a:r>
              <a:endParaRPr lang="en-US" sz="1984" dirty="0"/>
            </a:p>
          </p:txBody>
        </p:sp>
        <p:sp>
          <p:nvSpPr>
            <p:cNvPr id="21" name="AutoShape 18">
              <a:extLst>
                <a:ext uri="{FF2B5EF4-FFF2-40B4-BE49-F238E27FC236}">
                  <a16:creationId xmlns:a16="http://schemas.microsoft.com/office/drawing/2014/main" id="{BBF9FED6-9AC4-C55A-3A87-3023354E15A4}"/>
                </a:ext>
              </a:extLst>
            </p:cNvPr>
            <p:cNvSpPr>
              <a:spLocks/>
            </p:cNvSpPr>
            <p:nvPr/>
          </p:nvSpPr>
          <p:spPr bwMode="auto">
            <a:xfrm>
              <a:off x="1066799" y="5410200"/>
              <a:ext cx="1519752" cy="547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397" tIns="50397" rIns="50397" bIns="50397"/>
            <a:lstStyle/>
            <a:p>
              <a:r>
                <a:rPr lang="en-US" sz="3527" dirty="0"/>
                <a:t>Output</a:t>
              </a:r>
              <a:endParaRPr lang="en-US" sz="1984" dirty="0"/>
            </a:p>
          </p:txBody>
        </p:sp>
        <p:sp>
          <p:nvSpPr>
            <p:cNvPr id="22" name="AutoShape 19">
              <a:extLst>
                <a:ext uri="{FF2B5EF4-FFF2-40B4-BE49-F238E27FC236}">
                  <a16:creationId xmlns:a16="http://schemas.microsoft.com/office/drawing/2014/main" id="{3A859E63-2D03-4F38-4FC6-CF2AC27E9B05}"/>
                </a:ext>
              </a:extLst>
            </p:cNvPr>
            <p:cNvSpPr>
              <a:spLocks/>
            </p:cNvSpPr>
            <p:nvPr/>
          </p:nvSpPr>
          <p:spPr bwMode="auto">
            <a:xfrm>
              <a:off x="6858000" y="4953000"/>
              <a:ext cx="1662113" cy="547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397" tIns="50397" rIns="50397" bIns="50397"/>
            <a:lstStyle/>
            <a:p>
              <a:r>
                <a:rPr lang="en-US" sz="3527"/>
                <a:t>Program</a:t>
              </a:r>
              <a:endParaRPr lang="en-US" sz="1984"/>
            </a:p>
          </p:txBody>
        </p:sp>
      </p:grpSp>
      <p:sp>
        <p:nvSpPr>
          <p:cNvPr id="25" name="Title 1">
            <a:extLst>
              <a:ext uri="{FF2B5EF4-FFF2-40B4-BE49-F238E27FC236}">
                <a16:creationId xmlns:a16="http://schemas.microsoft.com/office/drawing/2014/main" id="{C131A735-A85E-829E-DBC1-975B5406705B}"/>
              </a:ext>
            </a:extLst>
          </p:cNvPr>
          <p:cNvSpPr txBox="1">
            <a:spLocks/>
          </p:cNvSpPr>
          <p:nvPr/>
        </p:nvSpPr>
        <p:spPr>
          <a:xfrm>
            <a:off x="2133982" y="3984648"/>
            <a:ext cx="8261745" cy="771634"/>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Machine Learning</a:t>
            </a:r>
          </a:p>
        </p:txBody>
      </p:sp>
    </p:spTree>
    <p:extLst>
      <p:ext uri="{BB962C8B-B14F-4D97-AF65-F5344CB8AC3E}">
        <p14:creationId xmlns:p14="http://schemas.microsoft.com/office/powerpoint/2010/main" val="4930516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99D50-A354-E623-422C-065C6AE1EA3B}"/>
              </a:ext>
            </a:extLst>
          </p:cNvPr>
          <p:cNvSpPr>
            <a:spLocks noGrp="1"/>
          </p:cNvSpPr>
          <p:nvPr>
            <p:ph type="title"/>
          </p:nvPr>
        </p:nvSpPr>
        <p:spPr>
          <a:xfrm>
            <a:off x="838200" y="365126"/>
            <a:ext cx="10515600" cy="788972"/>
          </a:xfrm>
        </p:spPr>
        <p:txBody>
          <a:bodyPr/>
          <a:lstStyle/>
          <a:p>
            <a:pPr algn="ctr"/>
            <a:r>
              <a:rPr lang="en-US" dirty="0"/>
              <a:t>Programming</a:t>
            </a:r>
          </a:p>
        </p:txBody>
      </p:sp>
      <p:sp>
        <p:nvSpPr>
          <p:cNvPr id="4" name="Double Bracket 3">
            <a:extLst>
              <a:ext uri="{FF2B5EF4-FFF2-40B4-BE49-F238E27FC236}">
                <a16:creationId xmlns:a16="http://schemas.microsoft.com/office/drawing/2014/main" id="{434DA7A2-96E9-C999-776A-A03C043FEC19}"/>
              </a:ext>
            </a:extLst>
          </p:cNvPr>
          <p:cNvSpPr/>
          <p:nvPr/>
        </p:nvSpPr>
        <p:spPr>
          <a:xfrm>
            <a:off x="689838" y="2095872"/>
            <a:ext cx="2263806" cy="31071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072C4E3C-CFCA-B096-77C9-BD25F7C1DC2C}"/>
              </a:ext>
            </a:extLst>
          </p:cNvPr>
          <p:cNvSpPr/>
          <p:nvPr/>
        </p:nvSpPr>
        <p:spPr>
          <a:xfrm>
            <a:off x="989120" y="2405850"/>
            <a:ext cx="1597980" cy="31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52B1F381-7279-C00D-E6F9-AE8606F71832}"/>
              </a:ext>
            </a:extLst>
          </p:cNvPr>
          <p:cNvSpPr/>
          <p:nvPr/>
        </p:nvSpPr>
        <p:spPr>
          <a:xfrm>
            <a:off x="989120" y="3058729"/>
            <a:ext cx="1597980" cy="31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Rectangle 6">
            <a:extLst>
              <a:ext uri="{FF2B5EF4-FFF2-40B4-BE49-F238E27FC236}">
                <a16:creationId xmlns:a16="http://schemas.microsoft.com/office/drawing/2014/main" id="{30B037A1-C88E-4C5D-A0CE-DDAC8E90DE98}"/>
              </a:ext>
            </a:extLst>
          </p:cNvPr>
          <p:cNvSpPr/>
          <p:nvPr/>
        </p:nvSpPr>
        <p:spPr>
          <a:xfrm>
            <a:off x="975063" y="3782628"/>
            <a:ext cx="1597980" cy="31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Rectangle 7">
            <a:extLst>
              <a:ext uri="{FF2B5EF4-FFF2-40B4-BE49-F238E27FC236}">
                <a16:creationId xmlns:a16="http://schemas.microsoft.com/office/drawing/2014/main" id="{CA05EC63-A328-0B3B-E67C-1D2709F44DCA}"/>
              </a:ext>
            </a:extLst>
          </p:cNvPr>
          <p:cNvSpPr/>
          <p:nvPr/>
        </p:nvSpPr>
        <p:spPr>
          <a:xfrm>
            <a:off x="989120" y="4520215"/>
            <a:ext cx="1597980" cy="31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9" name="TextBox 8">
            <a:extLst>
              <a:ext uri="{FF2B5EF4-FFF2-40B4-BE49-F238E27FC236}">
                <a16:creationId xmlns:a16="http://schemas.microsoft.com/office/drawing/2014/main" id="{6E77797F-2350-6BAA-92AA-B8F3B59C4863}"/>
              </a:ext>
            </a:extLst>
          </p:cNvPr>
          <p:cNvSpPr txBox="1"/>
          <p:nvPr/>
        </p:nvSpPr>
        <p:spPr>
          <a:xfrm>
            <a:off x="1466917" y="2095872"/>
            <a:ext cx="614271" cy="369332"/>
          </a:xfrm>
          <a:prstGeom prst="rect">
            <a:avLst/>
          </a:prstGeom>
          <a:noFill/>
        </p:spPr>
        <p:txBody>
          <a:bodyPr wrap="none" rtlCol="0">
            <a:spAutoFit/>
          </a:bodyPr>
          <a:lstStyle/>
          <a:p>
            <a:r>
              <a:rPr lang="en-US" dirty="0"/>
              <a:t>Add </a:t>
            </a:r>
          </a:p>
        </p:txBody>
      </p:sp>
      <p:sp>
        <p:nvSpPr>
          <p:cNvPr id="10" name="TextBox 9">
            <a:extLst>
              <a:ext uri="{FF2B5EF4-FFF2-40B4-BE49-F238E27FC236}">
                <a16:creationId xmlns:a16="http://schemas.microsoft.com/office/drawing/2014/main" id="{E82B848B-4562-AE79-C49B-F1645C884A87}"/>
              </a:ext>
            </a:extLst>
          </p:cNvPr>
          <p:cNvSpPr txBox="1"/>
          <p:nvPr/>
        </p:nvSpPr>
        <p:spPr>
          <a:xfrm>
            <a:off x="1268983" y="2745822"/>
            <a:ext cx="1023678" cy="369332"/>
          </a:xfrm>
          <a:prstGeom prst="rect">
            <a:avLst/>
          </a:prstGeom>
          <a:noFill/>
        </p:spPr>
        <p:txBody>
          <a:bodyPr wrap="none" rtlCol="0">
            <a:spAutoFit/>
          </a:bodyPr>
          <a:lstStyle/>
          <a:p>
            <a:r>
              <a:rPr lang="en-US" dirty="0"/>
              <a:t>Subtract </a:t>
            </a:r>
          </a:p>
        </p:txBody>
      </p:sp>
      <p:sp>
        <p:nvSpPr>
          <p:cNvPr id="11" name="TextBox 10">
            <a:extLst>
              <a:ext uri="{FF2B5EF4-FFF2-40B4-BE49-F238E27FC236}">
                <a16:creationId xmlns:a16="http://schemas.microsoft.com/office/drawing/2014/main" id="{D42105B4-FD72-D040-1CDD-35B1965EED14}"/>
              </a:ext>
            </a:extLst>
          </p:cNvPr>
          <p:cNvSpPr txBox="1"/>
          <p:nvPr/>
        </p:nvSpPr>
        <p:spPr>
          <a:xfrm>
            <a:off x="1298157" y="3483678"/>
            <a:ext cx="965329" cy="369332"/>
          </a:xfrm>
          <a:prstGeom prst="rect">
            <a:avLst/>
          </a:prstGeom>
          <a:noFill/>
        </p:spPr>
        <p:txBody>
          <a:bodyPr wrap="none" rtlCol="0">
            <a:spAutoFit/>
          </a:bodyPr>
          <a:lstStyle/>
          <a:p>
            <a:r>
              <a:rPr lang="en-US" dirty="0"/>
              <a:t>Multiply</a:t>
            </a:r>
          </a:p>
        </p:txBody>
      </p:sp>
      <p:sp>
        <p:nvSpPr>
          <p:cNvPr id="12" name="TextBox 11">
            <a:extLst>
              <a:ext uri="{FF2B5EF4-FFF2-40B4-BE49-F238E27FC236}">
                <a16:creationId xmlns:a16="http://schemas.microsoft.com/office/drawing/2014/main" id="{5DE0716C-D944-B981-FEE8-BA108F1FCD9A}"/>
              </a:ext>
            </a:extLst>
          </p:cNvPr>
          <p:cNvSpPr txBox="1"/>
          <p:nvPr/>
        </p:nvSpPr>
        <p:spPr>
          <a:xfrm>
            <a:off x="1386766" y="4170201"/>
            <a:ext cx="774571" cy="369332"/>
          </a:xfrm>
          <a:prstGeom prst="rect">
            <a:avLst/>
          </a:prstGeom>
          <a:noFill/>
        </p:spPr>
        <p:txBody>
          <a:bodyPr wrap="none" rtlCol="0">
            <a:spAutoFit/>
          </a:bodyPr>
          <a:lstStyle/>
          <a:p>
            <a:r>
              <a:rPr lang="en-US" dirty="0"/>
              <a:t>Divide</a:t>
            </a:r>
          </a:p>
        </p:txBody>
      </p:sp>
      <p:sp>
        <p:nvSpPr>
          <p:cNvPr id="13" name="TextBox 12">
            <a:extLst>
              <a:ext uri="{FF2B5EF4-FFF2-40B4-BE49-F238E27FC236}">
                <a16:creationId xmlns:a16="http://schemas.microsoft.com/office/drawing/2014/main" id="{098FE8D7-C741-2781-0ADB-0D46C3E69A5A}"/>
              </a:ext>
            </a:extLst>
          </p:cNvPr>
          <p:cNvSpPr txBox="1"/>
          <p:nvPr/>
        </p:nvSpPr>
        <p:spPr>
          <a:xfrm>
            <a:off x="1209409" y="1464818"/>
            <a:ext cx="1129284" cy="369332"/>
          </a:xfrm>
          <a:prstGeom prst="rect">
            <a:avLst/>
          </a:prstGeom>
          <a:noFill/>
        </p:spPr>
        <p:txBody>
          <a:bodyPr wrap="none" rtlCol="0">
            <a:spAutoFit/>
          </a:bodyPr>
          <a:lstStyle/>
          <a:p>
            <a:r>
              <a:rPr lang="en-US" dirty="0">
                <a:solidFill>
                  <a:srgbClr val="FF0000"/>
                </a:solidFill>
              </a:rPr>
              <a:t>Calculator</a:t>
            </a:r>
          </a:p>
        </p:txBody>
      </p:sp>
      <p:sp>
        <p:nvSpPr>
          <p:cNvPr id="14" name="TextBox 13">
            <a:extLst>
              <a:ext uri="{FF2B5EF4-FFF2-40B4-BE49-F238E27FC236}">
                <a16:creationId xmlns:a16="http://schemas.microsoft.com/office/drawing/2014/main" id="{B1BB45E8-CCB4-D9C4-79F1-704F8BCE5B51}"/>
              </a:ext>
            </a:extLst>
          </p:cNvPr>
          <p:cNvSpPr txBox="1"/>
          <p:nvPr/>
        </p:nvSpPr>
        <p:spPr>
          <a:xfrm>
            <a:off x="689838" y="5302190"/>
            <a:ext cx="885179" cy="923330"/>
          </a:xfrm>
          <a:prstGeom prst="rect">
            <a:avLst/>
          </a:prstGeom>
          <a:noFill/>
        </p:spPr>
        <p:txBody>
          <a:bodyPr wrap="none" rtlCol="0">
            <a:spAutoFit/>
          </a:bodyPr>
          <a:lstStyle/>
          <a:p>
            <a:r>
              <a:rPr lang="en-US" dirty="0"/>
              <a:t>Rule 1: </a:t>
            </a:r>
          </a:p>
          <a:p>
            <a:r>
              <a:rPr lang="en-US" dirty="0"/>
              <a:t>Rule 2:</a:t>
            </a:r>
          </a:p>
          <a:p>
            <a:r>
              <a:rPr lang="en-US" dirty="0"/>
              <a:t>Rule 3: </a:t>
            </a:r>
          </a:p>
        </p:txBody>
      </p:sp>
      <p:sp>
        <p:nvSpPr>
          <p:cNvPr id="15" name="Double Bracket 14">
            <a:extLst>
              <a:ext uri="{FF2B5EF4-FFF2-40B4-BE49-F238E27FC236}">
                <a16:creationId xmlns:a16="http://schemas.microsoft.com/office/drawing/2014/main" id="{47024C05-6A63-BDB7-3893-774D4C20D0D3}"/>
              </a:ext>
            </a:extLst>
          </p:cNvPr>
          <p:cNvSpPr/>
          <p:nvPr/>
        </p:nvSpPr>
        <p:spPr>
          <a:xfrm>
            <a:off x="8104172" y="2079848"/>
            <a:ext cx="2263806" cy="31071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2B2F0CA7-CF32-4ED5-1A87-D38D9219686E}"/>
              </a:ext>
            </a:extLst>
          </p:cNvPr>
          <p:cNvSpPr txBox="1"/>
          <p:nvPr/>
        </p:nvSpPr>
        <p:spPr>
          <a:xfrm>
            <a:off x="8623743" y="1448794"/>
            <a:ext cx="1129284" cy="369332"/>
          </a:xfrm>
          <a:prstGeom prst="rect">
            <a:avLst/>
          </a:prstGeom>
          <a:noFill/>
        </p:spPr>
        <p:txBody>
          <a:bodyPr wrap="none" rtlCol="0">
            <a:spAutoFit/>
          </a:bodyPr>
          <a:lstStyle/>
          <a:p>
            <a:r>
              <a:rPr lang="en-US" dirty="0">
                <a:solidFill>
                  <a:srgbClr val="FF0000"/>
                </a:solidFill>
              </a:rPr>
              <a:t>Calculator</a:t>
            </a:r>
          </a:p>
        </p:txBody>
      </p:sp>
      <p:sp>
        <p:nvSpPr>
          <p:cNvPr id="25" name="Rectangle 24">
            <a:extLst>
              <a:ext uri="{FF2B5EF4-FFF2-40B4-BE49-F238E27FC236}">
                <a16:creationId xmlns:a16="http://schemas.microsoft.com/office/drawing/2014/main" id="{76F6A5C3-0E6E-DA46-6A1F-5EDA82265A1A}"/>
              </a:ext>
            </a:extLst>
          </p:cNvPr>
          <p:cNvSpPr/>
          <p:nvPr/>
        </p:nvSpPr>
        <p:spPr>
          <a:xfrm>
            <a:off x="5176842" y="2563175"/>
            <a:ext cx="1597980" cy="31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6" name="Rectangle 25">
            <a:extLst>
              <a:ext uri="{FF2B5EF4-FFF2-40B4-BE49-F238E27FC236}">
                <a16:creationId xmlns:a16="http://schemas.microsoft.com/office/drawing/2014/main" id="{E5E71D92-B101-7F45-AAD7-F24DA41C84F0}"/>
              </a:ext>
            </a:extLst>
          </p:cNvPr>
          <p:cNvSpPr/>
          <p:nvPr/>
        </p:nvSpPr>
        <p:spPr>
          <a:xfrm>
            <a:off x="5176842" y="3216054"/>
            <a:ext cx="1597980" cy="31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7" name="Rectangle 26">
            <a:extLst>
              <a:ext uri="{FF2B5EF4-FFF2-40B4-BE49-F238E27FC236}">
                <a16:creationId xmlns:a16="http://schemas.microsoft.com/office/drawing/2014/main" id="{9CA93C62-8BF6-EDCC-4646-0B3F9DED3AD5}"/>
              </a:ext>
            </a:extLst>
          </p:cNvPr>
          <p:cNvSpPr/>
          <p:nvPr/>
        </p:nvSpPr>
        <p:spPr>
          <a:xfrm>
            <a:off x="5162785" y="3939953"/>
            <a:ext cx="1597980" cy="31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8" name="Rectangle 27">
            <a:extLst>
              <a:ext uri="{FF2B5EF4-FFF2-40B4-BE49-F238E27FC236}">
                <a16:creationId xmlns:a16="http://schemas.microsoft.com/office/drawing/2014/main" id="{1EBF5BBE-3E08-C50C-A5BD-84B6FC43CDD4}"/>
              </a:ext>
            </a:extLst>
          </p:cNvPr>
          <p:cNvSpPr/>
          <p:nvPr/>
        </p:nvSpPr>
        <p:spPr>
          <a:xfrm>
            <a:off x="5176842" y="4677540"/>
            <a:ext cx="1597980" cy="314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TextBox 28">
            <a:extLst>
              <a:ext uri="{FF2B5EF4-FFF2-40B4-BE49-F238E27FC236}">
                <a16:creationId xmlns:a16="http://schemas.microsoft.com/office/drawing/2014/main" id="{985232FE-504C-BA4B-9866-BC4913C75EB1}"/>
              </a:ext>
            </a:extLst>
          </p:cNvPr>
          <p:cNvSpPr txBox="1"/>
          <p:nvPr/>
        </p:nvSpPr>
        <p:spPr>
          <a:xfrm>
            <a:off x="5668696" y="2187418"/>
            <a:ext cx="614271" cy="369332"/>
          </a:xfrm>
          <a:prstGeom prst="rect">
            <a:avLst/>
          </a:prstGeom>
          <a:noFill/>
        </p:spPr>
        <p:txBody>
          <a:bodyPr wrap="none" rtlCol="0">
            <a:spAutoFit/>
          </a:bodyPr>
          <a:lstStyle/>
          <a:p>
            <a:r>
              <a:rPr lang="en-US" dirty="0"/>
              <a:t>Add </a:t>
            </a:r>
          </a:p>
        </p:txBody>
      </p:sp>
      <p:sp>
        <p:nvSpPr>
          <p:cNvPr id="30" name="TextBox 29">
            <a:extLst>
              <a:ext uri="{FF2B5EF4-FFF2-40B4-BE49-F238E27FC236}">
                <a16:creationId xmlns:a16="http://schemas.microsoft.com/office/drawing/2014/main" id="{BE3C86C5-4BA1-F395-1571-DFA670F94726}"/>
              </a:ext>
            </a:extLst>
          </p:cNvPr>
          <p:cNvSpPr txBox="1"/>
          <p:nvPr/>
        </p:nvSpPr>
        <p:spPr>
          <a:xfrm>
            <a:off x="5456705" y="2903147"/>
            <a:ext cx="1023678" cy="369332"/>
          </a:xfrm>
          <a:prstGeom prst="rect">
            <a:avLst/>
          </a:prstGeom>
          <a:noFill/>
        </p:spPr>
        <p:txBody>
          <a:bodyPr wrap="none" rtlCol="0">
            <a:spAutoFit/>
          </a:bodyPr>
          <a:lstStyle/>
          <a:p>
            <a:r>
              <a:rPr lang="en-US" dirty="0"/>
              <a:t>Subtract </a:t>
            </a:r>
          </a:p>
        </p:txBody>
      </p:sp>
      <p:sp>
        <p:nvSpPr>
          <p:cNvPr id="31" name="TextBox 30">
            <a:extLst>
              <a:ext uri="{FF2B5EF4-FFF2-40B4-BE49-F238E27FC236}">
                <a16:creationId xmlns:a16="http://schemas.microsoft.com/office/drawing/2014/main" id="{4BBBC674-B8BC-F379-2FD3-FA3749BF61CF}"/>
              </a:ext>
            </a:extLst>
          </p:cNvPr>
          <p:cNvSpPr txBox="1"/>
          <p:nvPr/>
        </p:nvSpPr>
        <p:spPr>
          <a:xfrm>
            <a:off x="5485879" y="3641003"/>
            <a:ext cx="965329" cy="369332"/>
          </a:xfrm>
          <a:prstGeom prst="rect">
            <a:avLst/>
          </a:prstGeom>
          <a:noFill/>
        </p:spPr>
        <p:txBody>
          <a:bodyPr wrap="none" rtlCol="0">
            <a:spAutoFit/>
          </a:bodyPr>
          <a:lstStyle/>
          <a:p>
            <a:r>
              <a:rPr lang="en-US" dirty="0"/>
              <a:t>Multiply</a:t>
            </a:r>
          </a:p>
        </p:txBody>
      </p:sp>
      <p:sp>
        <p:nvSpPr>
          <p:cNvPr id="32" name="TextBox 31">
            <a:extLst>
              <a:ext uri="{FF2B5EF4-FFF2-40B4-BE49-F238E27FC236}">
                <a16:creationId xmlns:a16="http://schemas.microsoft.com/office/drawing/2014/main" id="{59A79596-103E-316B-C18D-3B70E4844522}"/>
              </a:ext>
            </a:extLst>
          </p:cNvPr>
          <p:cNvSpPr txBox="1"/>
          <p:nvPr/>
        </p:nvSpPr>
        <p:spPr>
          <a:xfrm>
            <a:off x="5574488" y="4327526"/>
            <a:ext cx="774571" cy="369332"/>
          </a:xfrm>
          <a:prstGeom prst="rect">
            <a:avLst/>
          </a:prstGeom>
          <a:noFill/>
        </p:spPr>
        <p:txBody>
          <a:bodyPr wrap="none" rtlCol="0">
            <a:spAutoFit/>
          </a:bodyPr>
          <a:lstStyle/>
          <a:p>
            <a:r>
              <a:rPr lang="en-US" dirty="0"/>
              <a:t>Divide</a:t>
            </a:r>
          </a:p>
        </p:txBody>
      </p:sp>
      <p:sp>
        <p:nvSpPr>
          <p:cNvPr id="34" name="Flowchart: Magnetic Disk 33">
            <a:extLst>
              <a:ext uri="{FF2B5EF4-FFF2-40B4-BE49-F238E27FC236}">
                <a16:creationId xmlns:a16="http://schemas.microsoft.com/office/drawing/2014/main" id="{5D19D2F7-8846-30DC-2607-915294257B15}"/>
              </a:ext>
            </a:extLst>
          </p:cNvPr>
          <p:cNvSpPr/>
          <p:nvPr/>
        </p:nvSpPr>
        <p:spPr>
          <a:xfrm>
            <a:off x="8623743" y="3117626"/>
            <a:ext cx="1225118" cy="7378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t>
            </a:r>
          </a:p>
        </p:txBody>
      </p:sp>
      <p:sp>
        <p:nvSpPr>
          <p:cNvPr id="35" name="Arrow: Right 34">
            <a:extLst>
              <a:ext uri="{FF2B5EF4-FFF2-40B4-BE49-F238E27FC236}">
                <a16:creationId xmlns:a16="http://schemas.microsoft.com/office/drawing/2014/main" id="{E12E18FF-3A4A-CAC4-FE15-E8E70365D0C3}"/>
              </a:ext>
            </a:extLst>
          </p:cNvPr>
          <p:cNvSpPr/>
          <p:nvPr/>
        </p:nvSpPr>
        <p:spPr>
          <a:xfrm>
            <a:off x="7112206" y="3343412"/>
            <a:ext cx="834501" cy="667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35B9079-391A-4312-5A03-E895CEC3F527}"/>
              </a:ext>
            </a:extLst>
          </p:cNvPr>
          <p:cNvCxnSpPr>
            <a:cxnSpLocks/>
          </p:cNvCxnSpPr>
          <p:nvPr/>
        </p:nvCxnSpPr>
        <p:spPr>
          <a:xfrm>
            <a:off x="4012707" y="1154098"/>
            <a:ext cx="0" cy="554854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27825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43D6-B139-9BCC-0E55-FA167C27C504}"/>
              </a:ext>
            </a:extLst>
          </p:cNvPr>
          <p:cNvSpPr>
            <a:spLocks noGrp="1"/>
          </p:cNvSpPr>
          <p:nvPr>
            <p:ph type="title"/>
          </p:nvPr>
        </p:nvSpPr>
        <p:spPr>
          <a:xfrm>
            <a:off x="838200" y="365125"/>
            <a:ext cx="10515600" cy="877749"/>
          </a:xfrm>
        </p:spPr>
        <p:txBody>
          <a:bodyPr/>
          <a:lstStyle/>
          <a:p>
            <a:pPr algn="ctr"/>
            <a:r>
              <a:rPr lang="en-US" dirty="0"/>
              <a:t>Programming</a:t>
            </a:r>
          </a:p>
        </p:txBody>
      </p:sp>
      <p:pic>
        <p:nvPicPr>
          <p:cNvPr id="1026" name="Picture 2" descr="Domestic cat">
            <a:extLst>
              <a:ext uri="{FF2B5EF4-FFF2-40B4-BE49-F238E27FC236}">
                <a16:creationId xmlns:a16="http://schemas.microsoft.com/office/drawing/2014/main" id="{139CAA8E-7785-4A6F-3B26-823057693125}"/>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94317" y="3329124"/>
            <a:ext cx="2622080" cy="305392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95B497E-2E81-2949-7B2E-784B680E59B4}"/>
              </a:ext>
            </a:extLst>
          </p:cNvPr>
          <p:cNvCxnSpPr>
            <a:cxnSpLocks/>
          </p:cNvCxnSpPr>
          <p:nvPr/>
        </p:nvCxnSpPr>
        <p:spPr>
          <a:xfrm>
            <a:off x="4873841" y="1309457"/>
            <a:ext cx="0" cy="5548543"/>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2F170F4-1F5E-E75A-EB12-9124594DF7C3}"/>
              </a:ext>
            </a:extLst>
          </p:cNvPr>
          <p:cNvSpPr txBox="1"/>
          <p:nvPr/>
        </p:nvSpPr>
        <p:spPr>
          <a:xfrm>
            <a:off x="394317" y="1447060"/>
            <a:ext cx="1713161" cy="1477328"/>
          </a:xfrm>
          <a:prstGeom prst="rect">
            <a:avLst/>
          </a:prstGeom>
          <a:noFill/>
        </p:spPr>
        <p:txBody>
          <a:bodyPr wrap="none" rtlCol="0">
            <a:spAutoFit/>
          </a:bodyPr>
          <a:lstStyle/>
          <a:p>
            <a:r>
              <a:rPr lang="en-US" dirty="0"/>
              <a:t>Recognize cat:</a:t>
            </a:r>
          </a:p>
          <a:p>
            <a:r>
              <a:rPr lang="en-US" dirty="0"/>
              <a:t>R1: If has 2 ears </a:t>
            </a:r>
          </a:p>
          <a:p>
            <a:r>
              <a:rPr lang="en-US" dirty="0"/>
              <a:t>R2: If has 4 legs</a:t>
            </a:r>
          </a:p>
          <a:p>
            <a:r>
              <a:rPr lang="en-US" dirty="0"/>
              <a:t>R3: If has 2 eyes</a:t>
            </a:r>
          </a:p>
          <a:p>
            <a:r>
              <a:rPr lang="en-US" dirty="0"/>
              <a:t>And so on ……..</a:t>
            </a:r>
          </a:p>
        </p:txBody>
      </p:sp>
      <p:pic>
        <p:nvPicPr>
          <p:cNvPr id="6" name="Picture 2" descr="Domestic cat">
            <a:extLst>
              <a:ext uri="{FF2B5EF4-FFF2-40B4-BE49-F238E27FC236}">
                <a16:creationId xmlns:a16="http://schemas.microsoft.com/office/drawing/2014/main" id="{1B7C664C-283F-6C13-42CA-E092951F983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420246" y="1902039"/>
            <a:ext cx="1311040" cy="15269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40,000+ Cat Pictures &amp; Images [HD] - Pixabay">
            <a:extLst>
              <a:ext uri="{FF2B5EF4-FFF2-40B4-BE49-F238E27FC236}">
                <a16:creationId xmlns:a16="http://schemas.microsoft.com/office/drawing/2014/main" id="{3437EFFC-40C4-429D-DB6A-B0EED8793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286" y="2021458"/>
            <a:ext cx="1319022" cy="8777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 Breeds &amp; Facts | Britannica">
            <a:extLst>
              <a:ext uri="{FF2B5EF4-FFF2-40B4-BE49-F238E27FC236}">
                <a16:creationId xmlns:a16="http://schemas.microsoft.com/office/drawing/2014/main" id="{86591128-DE34-24E2-B26E-B890C5DA9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2831" y="2956955"/>
            <a:ext cx="1699906" cy="11312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orld's most popular cat breeds | Daily Sabah">
            <a:extLst>
              <a:ext uri="{FF2B5EF4-FFF2-40B4-BE49-F238E27FC236}">
                <a16:creationId xmlns:a16="http://schemas.microsoft.com/office/drawing/2014/main" id="{045C1D6E-99A5-7FC1-EC97-E63876A8A5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9962" y="3216171"/>
            <a:ext cx="1865737" cy="12370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t | Breeds &amp; Facts | Britannica">
            <a:extLst>
              <a:ext uri="{FF2B5EF4-FFF2-40B4-BE49-F238E27FC236}">
                <a16:creationId xmlns:a16="http://schemas.microsoft.com/office/drawing/2014/main" id="{8D995134-C8ED-BA5A-2599-242AE68E95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1318" y="3898206"/>
            <a:ext cx="1661621" cy="14154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History of Felines, as Narrated and Illustrated by a Cat | History |  Smithsonian Magazine">
            <a:extLst>
              <a:ext uri="{FF2B5EF4-FFF2-40B4-BE49-F238E27FC236}">
                <a16:creationId xmlns:a16="http://schemas.microsoft.com/office/drawing/2014/main" id="{AC9F1759-A2E6-8354-5FC2-652C790498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0164" y="4233777"/>
            <a:ext cx="1661622" cy="12446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59364AD-181A-2FD7-3BE8-43AA7A23C8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4109" y="4770200"/>
            <a:ext cx="1808802" cy="101292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114CCD7-471D-708E-3614-D5711EDAE3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0606" y="5434128"/>
            <a:ext cx="1870320" cy="12446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D614998-CBDB-2BF0-9A9D-08411DA8C801}"/>
              </a:ext>
            </a:extLst>
          </p:cNvPr>
          <p:cNvSpPr txBox="1"/>
          <p:nvPr/>
        </p:nvSpPr>
        <p:spPr>
          <a:xfrm>
            <a:off x="6116327" y="1309000"/>
            <a:ext cx="1592506" cy="646331"/>
          </a:xfrm>
          <a:prstGeom prst="rect">
            <a:avLst/>
          </a:prstGeom>
          <a:noFill/>
        </p:spPr>
        <p:txBody>
          <a:bodyPr wrap="square">
            <a:spAutoFit/>
          </a:bodyPr>
          <a:lstStyle/>
          <a:p>
            <a:r>
              <a:rPr lang="en-US" dirty="0"/>
              <a:t>Recognize cat:</a:t>
            </a:r>
          </a:p>
          <a:p>
            <a:r>
              <a:rPr lang="en-US" dirty="0"/>
              <a:t>Label: cat</a:t>
            </a:r>
          </a:p>
        </p:txBody>
      </p:sp>
      <p:sp>
        <p:nvSpPr>
          <p:cNvPr id="9" name="Arrow: Right 8">
            <a:extLst>
              <a:ext uri="{FF2B5EF4-FFF2-40B4-BE49-F238E27FC236}">
                <a16:creationId xmlns:a16="http://schemas.microsoft.com/office/drawing/2014/main" id="{2B5A82AF-A8F1-DADD-6742-F4FC55D962B8}"/>
              </a:ext>
            </a:extLst>
          </p:cNvPr>
          <p:cNvSpPr/>
          <p:nvPr/>
        </p:nvSpPr>
        <p:spPr>
          <a:xfrm>
            <a:off x="8506521" y="3834703"/>
            <a:ext cx="1491448" cy="6185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t>
            </a:r>
          </a:p>
        </p:txBody>
      </p:sp>
      <p:pic>
        <p:nvPicPr>
          <p:cNvPr id="1042" name="Picture 18" descr="Owners warned not to kiss pets after first cat infected with coronavirus in  UK | Coronavirus | The Guardian">
            <a:extLst>
              <a:ext uri="{FF2B5EF4-FFF2-40B4-BE49-F238E27FC236}">
                <a16:creationId xmlns:a16="http://schemas.microsoft.com/office/drawing/2014/main" id="{355748E6-A767-A748-6970-298B955589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19283" y="301216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894E13-6A41-AE7D-A300-FAF606D7F27A}"/>
              </a:ext>
            </a:extLst>
          </p:cNvPr>
          <p:cNvSpPr txBox="1"/>
          <p:nvPr/>
        </p:nvSpPr>
        <p:spPr>
          <a:xfrm>
            <a:off x="10750859" y="2587623"/>
            <a:ext cx="945580" cy="369332"/>
          </a:xfrm>
          <a:prstGeom prst="rect">
            <a:avLst/>
          </a:prstGeom>
          <a:noFill/>
        </p:spPr>
        <p:txBody>
          <a:bodyPr wrap="none" rtlCol="0">
            <a:spAutoFit/>
          </a:bodyPr>
          <a:lstStyle/>
          <a:p>
            <a:r>
              <a:rPr lang="en-US" dirty="0"/>
              <a:t>Cat 99%</a:t>
            </a:r>
          </a:p>
        </p:txBody>
      </p:sp>
    </p:spTree>
    <p:extLst>
      <p:ext uri="{BB962C8B-B14F-4D97-AF65-F5344CB8AC3E}">
        <p14:creationId xmlns:p14="http://schemas.microsoft.com/office/powerpoint/2010/main" val="37020598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147E-2ECF-2E97-B8C0-62127FCE7611}"/>
              </a:ext>
            </a:extLst>
          </p:cNvPr>
          <p:cNvSpPr>
            <a:spLocks noGrp="1"/>
          </p:cNvSpPr>
          <p:nvPr>
            <p:ph type="title"/>
          </p:nvPr>
        </p:nvSpPr>
        <p:spPr/>
        <p:txBody>
          <a:bodyPr>
            <a:normAutofit/>
          </a:bodyPr>
          <a:lstStyle/>
          <a:p>
            <a:pPr algn="ctr"/>
            <a:r>
              <a:rPr lang="en-US" sz="4400" b="0" strike="noStrike" spc="-1" dirty="0">
                <a:solidFill>
                  <a:srgbClr val="000000"/>
                </a:solidFill>
                <a:uFill>
                  <a:solidFill>
                    <a:srgbClr val="FFFFFF"/>
                  </a:solidFill>
                </a:uFill>
                <a:latin typeface="Arial"/>
              </a:rPr>
              <a:t>What problems solved with machine learning</a:t>
            </a:r>
            <a:endParaRPr lang="en-US" dirty="0"/>
          </a:p>
        </p:txBody>
      </p:sp>
      <p:sp>
        <p:nvSpPr>
          <p:cNvPr id="3" name="Content Placeholder 2">
            <a:extLst>
              <a:ext uri="{FF2B5EF4-FFF2-40B4-BE49-F238E27FC236}">
                <a16:creationId xmlns:a16="http://schemas.microsoft.com/office/drawing/2014/main" id="{B0278B2C-6376-44B8-084E-815FF67EC21F}"/>
              </a:ext>
            </a:extLst>
          </p:cNvPr>
          <p:cNvSpPr>
            <a:spLocks noGrp="1"/>
          </p:cNvSpPr>
          <p:nvPr>
            <p:ph idx="1"/>
          </p:nvPr>
        </p:nvSpPr>
        <p:spPr>
          <a:xfrm>
            <a:off x="838200" y="1825625"/>
            <a:ext cx="10515600" cy="4667250"/>
          </a:xfrm>
        </p:spPr>
        <p:txBody>
          <a:bodyPr>
            <a:noAutofit/>
          </a:bodyPr>
          <a:lstStyle/>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Identifying Spam</a:t>
            </a: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Making Product Recommendations</a:t>
            </a: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 Image &amp; Video Recognition</a:t>
            </a: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 Fraudulent Transactions</a:t>
            </a: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Virtual Personal Assistant</a:t>
            </a: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r>
              <a:rPr lang="en-US" sz="2200" i="0" dirty="0">
                <a:solidFill>
                  <a:srgbClr val="000000"/>
                </a:solidFill>
                <a:effectLst/>
                <a:latin typeface="Times New Roman" panose="02020603050405020304" pitchFamily="18" charset="0"/>
                <a:cs typeface="Times New Roman" panose="02020603050405020304" pitchFamily="18" charset="0"/>
              </a:rPr>
              <a:t>Customer Service Automation</a:t>
            </a:r>
            <a:endParaRPr lang="en-US" sz="2200" i="0" dirty="0">
              <a:solidFill>
                <a:srgbClr val="222222"/>
              </a:solidFill>
              <a:effectLst/>
              <a:latin typeface="Times New Roman" panose="02020603050405020304" pitchFamily="18" charset="0"/>
              <a:cs typeface="Times New Roman" panose="02020603050405020304" pitchFamily="18" charset="0"/>
            </a:endParaRPr>
          </a:p>
          <a:p>
            <a:pPr marL="0" indent="0">
              <a:lnSpc>
                <a:spcPct val="150000"/>
              </a:lnSpc>
              <a:buNone/>
            </a:pPr>
            <a:endParaRPr lang="en-US" sz="2200" i="0" dirty="0">
              <a:solidFill>
                <a:srgbClr val="222222"/>
              </a:solidFill>
              <a:effectLst/>
              <a:latin typeface="Times New Roman" panose="02020603050405020304" pitchFamily="18" charset="0"/>
              <a:cs typeface="Times New Roman" panose="02020603050405020304" pitchFamily="18" charset="0"/>
            </a:endParaRP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138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45589-41EE-A9F3-6E12-30BCC32874D6}"/>
              </a:ext>
            </a:extLst>
          </p:cNvPr>
          <p:cNvSpPr>
            <a:spLocks noGrp="1"/>
          </p:cNvSpPr>
          <p:nvPr>
            <p:ph type="title"/>
          </p:nvPr>
        </p:nvSpPr>
        <p:spPr/>
        <p:txBody>
          <a:bodyPr/>
          <a:lstStyle/>
          <a:p>
            <a:pPr algn="ctr"/>
            <a:r>
              <a:rPr lang="en-US" b="0" i="0" dirty="0">
                <a:solidFill>
                  <a:srgbClr val="16191F"/>
                </a:solidFill>
                <a:effectLst/>
                <a:latin typeface="Amazon Ember"/>
              </a:rPr>
              <a:t>When to Use Machine Learning</a:t>
            </a:r>
            <a:endParaRPr lang="en-US" dirty="0"/>
          </a:p>
        </p:txBody>
      </p:sp>
      <p:sp>
        <p:nvSpPr>
          <p:cNvPr id="3" name="Content Placeholder 2">
            <a:extLst>
              <a:ext uri="{FF2B5EF4-FFF2-40B4-BE49-F238E27FC236}">
                <a16:creationId xmlns:a16="http://schemas.microsoft.com/office/drawing/2014/main" id="{FC89FD52-3ABF-1441-B870-CD7B9A70C8F5}"/>
              </a:ext>
            </a:extLst>
          </p:cNvPr>
          <p:cNvSpPr>
            <a:spLocks noGrp="1"/>
          </p:cNvSpPr>
          <p:nvPr>
            <p:ph idx="1"/>
          </p:nvPr>
        </p:nvSpPr>
        <p:spPr/>
        <p:txBody>
          <a:bodyPr>
            <a:normAutofit/>
          </a:bodyPr>
          <a:lstStyle/>
          <a:p>
            <a:pPr>
              <a:lnSpc>
                <a:spcPct val="150000"/>
              </a:lnSpc>
            </a:pPr>
            <a:r>
              <a:rPr lang="en-US" sz="2200" b="0" i="0" dirty="0">
                <a:solidFill>
                  <a:srgbClr val="16191F"/>
                </a:solidFill>
                <a:effectLst/>
                <a:latin typeface="Times New Roman" panose="02020603050405020304" pitchFamily="18" charset="0"/>
                <a:cs typeface="Times New Roman" panose="02020603050405020304" pitchFamily="18" charset="0"/>
              </a:rPr>
              <a:t>It is important to remember that ML is not a solution for every type of problem. There are certain cases where robust solutions can be developed without using ML techniques. For example, you don’t need ML if you can determine a target value by using </a:t>
            </a:r>
            <a:r>
              <a:rPr lang="en-US" sz="2200" b="1" i="0" dirty="0">
                <a:solidFill>
                  <a:srgbClr val="16191F"/>
                </a:solidFill>
                <a:effectLst/>
                <a:latin typeface="Times New Roman" panose="02020603050405020304" pitchFamily="18" charset="0"/>
                <a:cs typeface="Times New Roman" panose="02020603050405020304" pitchFamily="18" charset="0"/>
              </a:rPr>
              <a:t>simple rules</a:t>
            </a:r>
            <a:r>
              <a:rPr lang="en-US" sz="2200" b="0" i="0" dirty="0">
                <a:solidFill>
                  <a:srgbClr val="16191F"/>
                </a:solidFill>
                <a:effectLst/>
                <a:latin typeface="Times New Roman" panose="02020603050405020304" pitchFamily="18" charset="0"/>
                <a:cs typeface="Times New Roman" panose="02020603050405020304" pitchFamily="18" charset="0"/>
              </a:rPr>
              <a:t>, </a:t>
            </a:r>
            <a:r>
              <a:rPr lang="en-US" sz="2200" b="1" i="0" dirty="0">
                <a:solidFill>
                  <a:srgbClr val="16191F"/>
                </a:solidFill>
                <a:effectLst/>
                <a:latin typeface="Times New Roman" panose="02020603050405020304" pitchFamily="18" charset="0"/>
                <a:cs typeface="Times New Roman" panose="02020603050405020304" pitchFamily="18" charset="0"/>
              </a:rPr>
              <a:t>computations</a:t>
            </a:r>
            <a:r>
              <a:rPr lang="en-US" sz="2200" b="0" i="0" dirty="0">
                <a:solidFill>
                  <a:srgbClr val="16191F"/>
                </a:solidFill>
                <a:effectLst/>
                <a:latin typeface="Times New Roman" panose="02020603050405020304" pitchFamily="18" charset="0"/>
                <a:cs typeface="Times New Roman" panose="02020603050405020304" pitchFamily="18" charset="0"/>
              </a:rPr>
              <a:t>, or </a:t>
            </a:r>
            <a:r>
              <a:rPr lang="en-US" sz="2200" b="1" i="0" dirty="0">
                <a:solidFill>
                  <a:srgbClr val="16191F"/>
                </a:solidFill>
                <a:effectLst/>
                <a:latin typeface="Times New Roman" panose="02020603050405020304" pitchFamily="18" charset="0"/>
                <a:cs typeface="Times New Roman" panose="02020603050405020304" pitchFamily="18" charset="0"/>
              </a:rPr>
              <a:t>predetermined</a:t>
            </a:r>
            <a:r>
              <a:rPr lang="en-US" sz="2200" b="0" i="0" dirty="0">
                <a:solidFill>
                  <a:srgbClr val="16191F"/>
                </a:solidFill>
                <a:effectLst/>
                <a:latin typeface="Times New Roman" panose="02020603050405020304" pitchFamily="18" charset="0"/>
                <a:cs typeface="Times New Roman" panose="02020603050405020304" pitchFamily="18" charset="0"/>
              </a:rPr>
              <a:t> steps that can be programmed without needing any data-driven learning.</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3564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08A2C-8954-2781-FB5D-7262115BB2E6}"/>
              </a:ext>
            </a:extLst>
          </p:cNvPr>
          <p:cNvSpPr>
            <a:spLocks noGrp="1"/>
          </p:cNvSpPr>
          <p:nvPr>
            <p:ph type="title"/>
          </p:nvPr>
        </p:nvSpPr>
        <p:spPr>
          <a:xfrm>
            <a:off x="838200" y="365126"/>
            <a:ext cx="10515600" cy="1010914"/>
          </a:xfrm>
        </p:spPr>
        <p:txBody>
          <a:bodyPr/>
          <a:lstStyle/>
          <a:p>
            <a:pPr algn="ctr"/>
            <a:r>
              <a:rPr lang="en-US" b="0" i="0" dirty="0">
                <a:solidFill>
                  <a:srgbClr val="16191F"/>
                </a:solidFill>
                <a:effectLst/>
                <a:latin typeface="Amazon Ember"/>
              </a:rPr>
              <a:t>When to Use Machine Learning</a:t>
            </a:r>
            <a:endParaRPr lang="en-US" dirty="0"/>
          </a:p>
        </p:txBody>
      </p:sp>
      <p:sp>
        <p:nvSpPr>
          <p:cNvPr id="3" name="Content Placeholder 2">
            <a:extLst>
              <a:ext uri="{FF2B5EF4-FFF2-40B4-BE49-F238E27FC236}">
                <a16:creationId xmlns:a16="http://schemas.microsoft.com/office/drawing/2014/main" id="{12D497F2-74CF-443D-EDE8-2E1FFDA60E3B}"/>
              </a:ext>
            </a:extLst>
          </p:cNvPr>
          <p:cNvSpPr>
            <a:spLocks noGrp="1"/>
          </p:cNvSpPr>
          <p:nvPr>
            <p:ph idx="1"/>
          </p:nvPr>
        </p:nvSpPr>
        <p:spPr>
          <a:xfrm>
            <a:off x="838200" y="1260630"/>
            <a:ext cx="10515600" cy="4916334"/>
          </a:xfrm>
        </p:spPr>
        <p:txBody>
          <a:bodyPr>
            <a:noAutofit/>
          </a:bodyPr>
          <a:lstStyle/>
          <a:p>
            <a:pPr algn="l">
              <a:lnSpc>
                <a:spcPct val="150000"/>
              </a:lnSpc>
            </a:pPr>
            <a:r>
              <a:rPr lang="en-US" sz="2200" b="0" i="0" dirty="0">
                <a:solidFill>
                  <a:srgbClr val="16191F"/>
                </a:solidFill>
                <a:effectLst/>
                <a:latin typeface="Times New Roman" panose="02020603050405020304" pitchFamily="18" charset="0"/>
                <a:cs typeface="Times New Roman" panose="02020603050405020304" pitchFamily="18" charset="0"/>
              </a:rPr>
              <a:t>Use machine learning for the following situations:</a:t>
            </a:r>
          </a:p>
          <a:p>
            <a:pPr lvl="1">
              <a:lnSpc>
                <a:spcPct val="150000"/>
              </a:lnSpc>
            </a:pPr>
            <a:r>
              <a:rPr lang="en-US" sz="2200" b="1" i="1" dirty="0">
                <a:effectLst/>
                <a:latin typeface="Times New Roman" panose="02020603050405020304" pitchFamily="18" charset="0"/>
                <a:cs typeface="Times New Roman" panose="02020603050405020304" pitchFamily="18" charset="0"/>
              </a:rPr>
              <a:t>You cannot code the rules</a:t>
            </a:r>
            <a:r>
              <a:rPr lang="en-US" sz="2200" b="0" i="1" dirty="0">
                <a:solidFill>
                  <a:srgbClr val="16191F"/>
                </a:solidFill>
                <a:effectLst/>
                <a:latin typeface="Times New Roman" panose="02020603050405020304" pitchFamily="18" charset="0"/>
                <a:cs typeface="Times New Roman" panose="02020603050405020304" pitchFamily="18" charset="0"/>
              </a:rPr>
              <a:t>:</a:t>
            </a:r>
            <a:r>
              <a:rPr lang="en-US" sz="2200" b="0" i="0" dirty="0">
                <a:solidFill>
                  <a:srgbClr val="16191F"/>
                </a:solidFill>
                <a:effectLst/>
                <a:latin typeface="Times New Roman" panose="02020603050405020304" pitchFamily="18" charset="0"/>
                <a:cs typeface="Times New Roman" panose="02020603050405020304" pitchFamily="18" charset="0"/>
              </a:rPr>
              <a:t> Many human tasks (such as recognizing whether an email is spam or not spam) cannot be adequately solved using a simple (deterministic), rule-based solution. When rules depend on too many factors and many of these rules overlap or need to be tuned very finely, it soon becomes difficult for a human to accurately code the rules. You can use ML to effectively solve this problem.</a:t>
            </a:r>
          </a:p>
          <a:p>
            <a:pPr lvl="1">
              <a:lnSpc>
                <a:spcPct val="150000"/>
              </a:lnSpc>
            </a:pPr>
            <a:r>
              <a:rPr lang="en-US" sz="2200" b="1" i="1" dirty="0">
                <a:solidFill>
                  <a:srgbClr val="16191F"/>
                </a:solidFill>
                <a:effectLst/>
                <a:latin typeface="Times New Roman" panose="02020603050405020304" pitchFamily="18" charset="0"/>
                <a:cs typeface="Times New Roman" panose="02020603050405020304" pitchFamily="18" charset="0"/>
              </a:rPr>
              <a:t>You cannot scale</a:t>
            </a:r>
            <a:r>
              <a:rPr lang="en-US" sz="2200" b="0" i="1" dirty="0">
                <a:solidFill>
                  <a:srgbClr val="16191F"/>
                </a:solidFill>
                <a:effectLst/>
                <a:latin typeface="Times New Roman" panose="02020603050405020304" pitchFamily="18" charset="0"/>
                <a:cs typeface="Times New Roman" panose="02020603050405020304" pitchFamily="18" charset="0"/>
              </a:rPr>
              <a:t>:</a:t>
            </a:r>
            <a:r>
              <a:rPr lang="en-US" sz="2200" b="0" i="0" dirty="0">
                <a:solidFill>
                  <a:srgbClr val="16191F"/>
                </a:solidFill>
                <a:effectLst/>
                <a:latin typeface="Times New Roman" panose="02020603050405020304" pitchFamily="18" charset="0"/>
                <a:cs typeface="Times New Roman" panose="02020603050405020304" pitchFamily="18" charset="0"/>
              </a:rPr>
              <a:t> You might be able to manually recognize a few hundred emails and decide whether they are spam or not. However, this task becomes tedious for millions of emails. ML solutions are effective at handling </a:t>
            </a:r>
            <a:r>
              <a:rPr lang="en-US" sz="2200" b="1" i="0" dirty="0">
                <a:solidFill>
                  <a:srgbClr val="16191F"/>
                </a:solidFill>
                <a:effectLst/>
                <a:latin typeface="Times New Roman" panose="02020603050405020304" pitchFamily="18" charset="0"/>
                <a:cs typeface="Times New Roman" panose="02020603050405020304" pitchFamily="18" charset="0"/>
              </a:rPr>
              <a:t>large-scale problems</a:t>
            </a:r>
            <a:r>
              <a:rPr lang="en-US" sz="2200" b="0" i="0" dirty="0">
                <a:solidFill>
                  <a:srgbClr val="16191F"/>
                </a:solidFill>
                <a:effectLst/>
                <a:latin typeface="Times New Roman" panose="02020603050405020304" pitchFamily="18" charset="0"/>
                <a:cs typeface="Times New Roman" panose="02020603050405020304" pitchFamily="18" charset="0"/>
              </a:rPr>
              <a:t>.</a:t>
            </a: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02159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54BE-3427-D798-2549-D9D1ABA92A0F}"/>
              </a:ext>
            </a:extLst>
          </p:cNvPr>
          <p:cNvSpPr>
            <a:spLocks noGrp="1"/>
          </p:cNvSpPr>
          <p:nvPr>
            <p:ph type="title"/>
          </p:nvPr>
        </p:nvSpPr>
        <p:spPr/>
        <p:txBody>
          <a:bodyPr/>
          <a:lstStyle/>
          <a:p>
            <a:pPr algn="ctr"/>
            <a:r>
              <a:rPr lang="en-US" dirty="0"/>
              <a:t>The </a:t>
            </a:r>
            <a:r>
              <a:rPr lang="en-US" dirty="0" smtClean="0"/>
              <a:t>nature</a:t>
            </a:r>
            <a:r>
              <a:rPr lang="en-US" dirty="0" smtClean="0"/>
              <a:t> </a:t>
            </a:r>
            <a:r>
              <a:rPr lang="en-US" dirty="0"/>
              <a:t>of machine learning</a:t>
            </a:r>
          </a:p>
        </p:txBody>
      </p:sp>
      <p:sp>
        <p:nvSpPr>
          <p:cNvPr id="4" name="Text Placeholder 2">
            <a:extLst>
              <a:ext uri="{FF2B5EF4-FFF2-40B4-BE49-F238E27FC236}">
                <a16:creationId xmlns:a16="http://schemas.microsoft.com/office/drawing/2014/main" id="{5A984B37-4F13-47C6-7C49-7CB60936F2C4}"/>
              </a:ext>
            </a:extLst>
          </p:cNvPr>
          <p:cNvSpPr txBox="1">
            <a:spLocks/>
          </p:cNvSpPr>
          <p:nvPr/>
        </p:nvSpPr>
        <p:spPr>
          <a:xfrm>
            <a:off x="504000" y="1769040"/>
            <a:ext cx="9071640" cy="1832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lvl="1" indent="-285750">
              <a:buFont typeface="Arial" panose="020B0604020202020204" pitchFamily="34" charset="0"/>
              <a:buChar char="•"/>
            </a:pPr>
            <a:r>
              <a:rPr lang="en-US" sz="2800" kern="0" dirty="0">
                <a:solidFill>
                  <a:sysClr val="windowText" lastClr="000000"/>
                </a:solidFill>
              </a:rPr>
              <a:t>A pattern exists</a:t>
            </a:r>
          </a:p>
          <a:p>
            <a:pPr marL="285750" lvl="1" indent="-285750">
              <a:buFont typeface="Arial" panose="020B0604020202020204" pitchFamily="34" charset="0"/>
              <a:buChar char="•"/>
            </a:pPr>
            <a:r>
              <a:rPr lang="en-US" sz="2800" kern="0" dirty="0">
                <a:solidFill>
                  <a:sysClr val="windowText" lastClr="000000"/>
                </a:solidFill>
              </a:rPr>
              <a:t>We cannot express it programmatically</a:t>
            </a:r>
          </a:p>
          <a:p>
            <a:pPr marL="285750" lvl="1" indent="-285750">
              <a:buFont typeface="Arial" panose="020B0604020202020204" pitchFamily="34" charset="0"/>
              <a:buChar char="•"/>
            </a:pPr>
            <a:r>
              <a:rPr lang="en-US" sz="2800" kern="0" dirty="0">
                <a:solidFill>
                  <a:sysClr val="windowText" lastClr="000000"/>
                </a:solidFill>
              </a:rPr>
              <a:t>We have data on it</a:t>
            </a:r>
          </a:p>
        </p:txBody>
      </p:sp>
      <p:pic>
        <p:nvPicPr>
          <p:cNvPr id="8194" name="Picture 2" descr="Machine learning revolution is still some way off | Financial Times">
            <a:extLst>
              <a:ext uri="{FF2B5EF4-FFF2-40B4-BE49-F238E27FC236}">
                <a16:creationId xmlns:a16="http://schemas.microsoft.com/office/drawing/2014/main" id="{1D2C7171-37B5-1A26-25DA-F8656ECA7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71059"/>
            <a:ext cx="4370932" cy="24563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2" name="Picture 10" descr="Neural Networks From Scratch - victorzhou.com">
            <a:extLst>
              <a:ext uri="{FF2B5EF4-FFF2-40B4-BE49-F238E27FC236}">
                <a16:creationId xmlns:a16="http://schemas.microsoft.com/office/drawing/2014/main" id="{748E6373-696F-D658-BBB4-38C38A0C5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884" y="3680196"/>
            <a:ext cx="5750312" cy="287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7699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181C-8538-90C2-36BA-1D4E3338DE83}"/>
              </a:ext>
            </a:extLst>
          </p:cNvPr>
          <p:cNvSpPr>
            <a:spLocks noGrp="1"/>
          </p:cNvSpPr>
          <p:nvPr>
            <p:ph type="title"/>
          </p:nvPr>
        </p:nvSpPr>
        <p:spPr/>
        <p:txBody>
          <a:bodyPr/>
          <a:lstStyle/>
          <a:p>
            <a:pPr algn="ctr"/>
            <a:r>
              <a:rPr lang="en-US" dirty="0"/>
              <a:t>ML representation </a:t>
            </a:r>
          </a:p>
        </p:txBody>
      </p:sp>
      <p:sp>
        <p:nvSpPr>
          <p:cNvPr id="3" name="Content Placeholder 2">
            <a:extLst>
              <a:ext uri="{FF2B5EF4-FFF2-40B4-BE49-F238E27FC236}">
                <a16:creationId xmlns:a16="http://schemas.microsoft.com/office/drawing/2014/main" id="{CB57A9EA-3426-BC3B-DC8E-A260B1466209}"/>
              </a:ext>
            </a:extLst>
          </p:cNvPr>
          <p:cNvSpPr>
            <a:spLocks noGrp="1"/>
          </p:cNvSpPr>
          <p:nvPr>
            <p:ph idx="1"/>
          </p:nvPr>
        </p:nvSpPr>
        <p:spPr/>
        <p:txBody>
          <a:bodyPr>
            <a:normAutofit/>
          </a:bodyPr>
          <a:lstStyle/>
          <a:p>
            <a:pPr marL="457200" indent="-4572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Every machine learning algorithm has three components:</a:t>
            </a:r>
          </a:p>
          <a:p>
            <a:pPr marL="720000" lvl="1" indent="-45720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Representation / Model Class</a:t>
            </a:r>
          </a:p>
          <a:p>
            <a:pPr marL="720000" lvl="1" indent="-45720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Evaluation / Objective Function</a:t>
            </a:r>
          </a:p>
          <a:p>
            <a:pPr marL="720000" lvl="1" indent="-457200">
              <a:lnSpc>
                <a:spcPct val="150000"/>
              </a:lnSpc>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Optimization</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00084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7B5C1-5759-304E-67EF-FAA4CAE18F43}"/>
              </a:ext>
            </a:extLst>
          </p:cNvPr>
          <p:cNvSpPr>
            <a:spLocks noGrp="1"/>
          </p:cNvSpPr>
          <p:nvPr>
            <p:ph type="title"/>
          </p:nvPr>
        </p:nvSpPr>
        <p:spPr>
          <a:xfrm>
            <a:off x="838200" y="365126"/>
            <a:ext cx="10515600" cy="939892"/>
          </a:xfrm>
        </p:spPr>
        <p:txBody>
          <a:bodyPr/>
          <a:lstStyle/>
          <a:p>
            <a:pPr algn="ctr"/>
            <a:r>
              <a:rPr lang="en-US" dirty="0"/>
              <a:t>Where does ML fit in?</a:t>
            </a:r>
          </a:p>
        </p:txBody>
      </p:sp>
      <p:sp>
        <p:nvSpPr>
          <p:cNvPr id="4" name="Oval 3">
            <a:extLst>
              <a:ext uri="{FF2B5EF4-FFF2-40B4-BE49-F238E27FC236}">
                <a16:creationId xmlns:a16="http://schemas.microsoft.com/office/drawing/2014/main" id="{B3D29A5C-035C-922F-B0B1-97E52F0279F0}"/>
              </a:ext>
            </a:extLst>
          </p:cNvPr>
          <p:cNvSpPr/>
          <p:nvPr/>
        </p:nvSpPr>
        <p:spPr>
          <a:xfrm>
            <a:off x="8646666" y="1575014"/>
            <a:ext cx="2343150" cy="1451185"/>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Applied Math</a:t>
            </a:r>
          </a:p>
        </p:txBody>
      </p:sp>
      <p:sp>
        <p:nvSpPr>
          <p:cNvPr id="5" name="Oval 4">
            <a:extLst>
              <a:ext uri="{FF2B5EF4-FFF2-40B4-BE49-F238E27FC236}">
                <a16:creationId xmlns:a16="http://schemas.microsoft.com/office/drawing/2014/main" id="{5D564FA2-9798-D142-DB2C-83D565E14425}"/>
              </a:ext>
            </a:extLst>
          </p:cNvPr>
          <p:cNvSpPr/>
          <p:nvPr/>
        </p:nvSpPr>
        <p:spPr>
          <a:xfrm>
            <a:off x="1727112" y="1575014"/>
            <a:ext cx="2449136" cy="1451185"/>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Biology</a:t>
            </a:r>
          </a:p>
          <a:p>
            <a:pPr algn="ctr"/>
            <a:r>
              <a:rPr lang="en-US" sz="2200" dirty="0">
                <a:solidFill>
                  <a:schemeClr val="tx1"/>
                </a:solidFill>
              </a:rPr>
              <a:t>Neuroscience</a:t>
            </a:r>
          </a:p>
        </p:txBody>
      </p:sp>
      <p:sp>
        <p:nvSpPr>
          <p:cNvPr id="6" name="Oval 5">
            <a:extLst>
              <a:ext uri="{FF2B5EF4-FFF2-40B4-BE49-F238E27FC236}">
                <a16:creationId xmlns:a16="http://schemas.microsoft.com/office/drawing/2014/main" id="{696A61A1-F0C1-FA8E-FAFC-74F64D38FC15}"/>
              </a:ext>
            </a:extLst>
          </p:cNvPr>
          <p:cNvSpPr/>
          <p:nvPr/>
        </p:nvSpPr>
        <p:spPr>
          <a:xfrm>
            <a:off x="1833098" y="4643594"/>
            <a:ext cx="2343150" cy="1451185"/>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Computer Science</a:t>
            </a:r>
          </a:p>
        </p:txBody>
      </p:sp>
      <p:sp>
        <p:nvSpPr>
          <p:cNvPr id="7" name="Oval 6">
            <a:extLst>
              <a:ext uri="{FF2B5EF4-FFF2-40B4-BE49-F238E27FC236}">
                <a16:creationId xmlns:a16="http://schemas.microsoft.com/office/drawing/2014/main" id="{4550B525-F875-BDCE-26B7-BF779F99A921}"/>
              </a:ext>
            </a:extLst>
          </p:cNvPr>
          <p:cNvSpPr/>
          <p:nvPr/>
        </p:nvSpPr>
        <p:spPr>
          <a:xfrm>
            <a:off x="8646666" y="4643594"/>
            <a:ext cx="2343150" cy="1451185"/>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Statistics</a:t>
            </a:r>
          </a:p>
        </p:txBody>
      </p:sp>
      <p:sp>
        <p:nvSpPr>
          <p:cNvPr id="8" name="Oval 7">
            <a:extLst>
              <a:ext uri="{FF2B5EF4-FFF2-40B4-BE49-F238E27FC236}">
                <a16:creationId xmlns:a16="http://schemas.microsoft.com/office/drawing/2014/main" id="{AE79CC87-0AD2-C48C-C7AD-78F7064FCBDA}"/>
              </a:ext>
            </a:extLst>
          </p:cNvPr>
          <p:cNvSpPr/>
          <p:nvPr/>
        </p:nvSpPr>
        <p:spPr>
          <a:xfrm>
            <a:off x="5288786" y="3192408"/>
            <a:ext cx="2343150" cy="1451185"/>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Machine Learning</a:t>
            </a:r>
          </a:p>
        </p:txBody>
      </p:sp>
      <p:sp>
        <p:nvSpPr>
          <p:cNvPr id="13" name="Isosceles Triangle 12">
            <a:extLst>
              <a:ext uri="{FF2B5EF4-FFF2-40B4-BE49-F238E27FC236}">
                <a16:creationId xmlns:a16="http://schemas.microsoft.com/office/drawing/2014/main" id="{0615B8EA-9BF4-9965-9AB9-5B0757C777F4}"/>
              </a:ext>
            </a:extLst>
          </p:cNvPr>
          <p:cNvSpPr/>
          <p:nvPr/>
        </p:nvSpPr>
        <p:spPr>
          <a:xfrm rot="7727807">
            <a:off x="4332747" y="2814221"/>
            <a:ext cx="905523" cy="61477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1163FCF3-6757-94F2-49CC-09D2D4286089}"/>
              </a:ext>
            </a:extLst>
          </p:cNvPr>
          <p:cNvSpPr/>
          <p:nvPr/>
        </p:nvSpPr>
        <p:spPr>
          <a:xfrm rot="4533603">
            <a:off x="4315710" y="4638580"/>
            <a:ext cx="905523" cy="61477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9DCD4BB2-F547-8548-26E2-39300F168643}"/>
              </a:ext>
            </a:extLst>
          </p:cNvPr>
          <p:cNvSpPr/>
          <p:nvPr/>
        </p:nvSpPr>
        <p:spPr>
          <a:xfrm rot="14538711">
            <a:off x="7748810" y="2885018"/>
            <a:ext cx="905523" cy="61477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DE4AE8B-4BAE-A381-37AB-4A33EE91B77F}"/>
              </a:ext>
            </a:extLst>
          </p:cNvPr>
          <p:cNvSpPr/>
          <p:nvPr/>
        </p:nvSpPr>
        <p:spPr>
          <a:xfrm rot="17672589">
            <a:off x="7686540" y="4606709"/>
            <a:ext cx="905523" cy="614779"/>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648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671A-B631-2C00-11A1-06A9AF7C2EEE}"/>
              </a:ext>
            </a:extLst>
          </p:cNvPr>
          <p:cNvSpPr>
            <a:spLocks noGrp="1"/>
          </p:cNvSpPr>
          <p:nvPr>
            <p:ph type="title"/>
          </p:nvPr>
        </p:nvSpPr>
        <p:spPr>
          <a:xfrm>
            <a:off x="838200" y="365125"/>
            <a:ext cx="10515600" cy="1325563"/>
          </a:xfrm>
        </p:spPr>
        <p:txBody>
          <a:bodyPr/>
          <a:lstStyle/>
          <a:p>
            <a:pPr algn="ctr"/>
            <a:r>
              <a:rPr lang="en-US" b="0" i="0" dirty="0">
                <a:solidFill>
                  <a:srgbClr val="000000"/>
                </a:solidFill>
                <a:effectLst/>
                <a:latin typeface="Calibre"/>
              </a:rPr>
              <a:t>What you will learn</a:t>
            </a:r>
            <a:endParaRPr lang="en-US" b="1" i="0" dirty="0">
              <a:solidFill>
                <a:srgbClr val="000000"/>
              </a:solidFill>
              <a:effectLst/>
              <a:latin typeface="Calibre"/>
            </a:endParaRPr>
          </a:p>
        </p:txBody>
      </p:sp>
      <p:sp>
        <p:nvSpPr>
          <p:cNvPr id="3" name="Content Placeholder 2">
            <a:extLst>
              <a:ext uri="{FF2B5EF4-FFF2-40B4-BE49-F238E27FC236}">
                <a16:creationId xmlns:a16="http://schemas.microsoft.com/office/drawing/2014/main" id="{28CE56AB-C99A-CDFA-443D-B5041E0C34D3}"/>
              </a:ext>
            </a:extLst>
          </p:cNvPr>
          <p:cNvSpPr>
            <a:spLocks noGrp="1"/>
          </p:cNvSpPr>
          <p:nvPr>
            <p:ph idx="1"/>
          </p:nvPr>
        </p:nvSpPr>
        <p:spPr/>
        <p:txBody>
          <a:bodyPr>
            <a:normAutofit/>
          </a:bodyPr>
          <a:lstStyle/>
          <a:p>
            <a:pPr>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A degree in this field typically covers how to develop self-learning computer systems by combining algorithms and statistical models. Without accepting instructions from programmers, these computer systems do tasks based on data and self-generated feedback (trial and error).</a:t>
            </a:r>
          </a:p>
        </p:txBody>
      </p:sp>
    </p:spTree>
    <p:extLst>
      <p:ext uri="{BB962C8B-B14F-4D97-AF65-F5344CB8AC3E}">
        <p14:creationId xmlns:p14="http://schemas.microsoft.com/office/powerpoint/2010/main" val="9346039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4D1C-7F6A-7B96-9CA6-0ED05B0173E5}"/>
              </a:ext>
            </a:extLst>
          </p:cNvPr>
          <p:cNvSpPr>
            <a:spLocks noGrp="1"/>
          </p:cNvSpPr>
          <p:nvPr>
            <p:ph type="title"/>
          </p:nvPr>
        </p:nvSpPr>
        <p:spPr/>
        <p:txBody>
          <a:bodyPr/>
          <a:lstStyle/>
          <a:p>
            <a:pPr algn="ctr"/>
            <a:r>
              <a:rPr lang="en-US" b="0" i="0" dirty="0">
                <a:effectLst/>
                <a:latin typeface="erdana"/>
              </a:rPr>
              <a:t>Applications of Machine learning</a:t>
            </a:r>
            <a:endParaRPr lang="en-US" dirty="0"/>
          </a:p>
        </p:txBody>
      </p:sp>
      <p:pic>
        <p:nvPicPr>
          <p:cNvPr id="2050" name="Picture 2">
            <a:extLst>
              <a:ext uri="{FF2B5EF4-FFF2-40B4-BE49-F238E27FC236}">
                <a16:creationId xmlns:a16="http://schemas.microsoft.com/office/drawing/2014/main" id="{2DA3001D-22DB-2410-82BF-AC859E3F0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543844"/>
            <a:ext cx="5943600" cy="5095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80DC79-2FDA-955D-5912-29D1A7A08316}"/>
              </a:ext>
            </a:extLst>
          </p:cNvPr>
          <p:cNvSpPr txBox="1"/>
          <p:nvPr/>
        </p:nvSpPr>
        <p:spPr>
          <a:xfrm>
            <a:off x="10515600" y="6492875"/>
            <a:ext cx="2543175" cy="276999"/>
          </a:xfrm>
          <a:prstGeom prst="rect">
            <a:avLst/>
          </a:prstGeom>
          <a:noFill/>
        </p:spPr>
        <p:txBody>
          <a:bodyPr wrap="square">
            <a:spAutoFit/>
          </a:bodyPr>
          <a:lstStyle/>
          <a:p>
            <a:r>
              <a:rPr lang="en-US" sz="1200" dirty="0"/>
              <a:t>http://www.test.com/</a:t>
            </a:r>
          </a:p>
        </p:txBody>
      </p:sp>
    </p:spTree>
    <p:extLst>
      <p:ext uri="{BB962C8B-B14F-4D97-AF65-F5344CB8AC3E}">
        <p14:creationId xmlns:p14="http://schemas.microsoft.com/office/powerpoint/2010/main" val="3851255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1724-2D97-1654-0436-435729E2E401}"/>
              </a:ext>
            </a:extLst>
          </p:cNvPr>
          <p:cNvSpPr>
            <a:spLocks noGrp="1"/>
          </p:cNvSpPr>
          <p:nvPr>
            <p:ph type="title"/>
          </p:nvPr>
        </p:nvSpPr>
        <p:spPr/>
        <p:txBody>
          <a:bodyPr/>
          <a:lstStyle/>
          <a:p>
            <a:r>
              <a:rPr lang="en-US" b="1" dirty="0"/>
              <a:t>Q&amp;A </a:t>
            </a:r>
          </a:p>
        </p:txBody>
      </p:sp>
      <p:sp>
        <p:nvSpPr>
          <p:cNvPr id="3" name="Content Placeholder 2">
            <a:extLst>
              <a:ext uri="{FF2B5EF4-FFF2-40B4-BE49-F238E27FC236}">
                <a16:creationId xmlns:a16="http://schemas.microsoft.com/office/drawing/2014/main" id="{ED654834-8425-111B-A8D6-874EEBE508F6}"/>
              </a:ext>
            </a:extLst>
          </p:cNvPr>
          <p:cNvSpPr>
            <a:spLocks noGrp="1"/>
          </p:cNvSpPr>
          <p:nvPr>
            <p:ph idx="1"/>
          </p:nvPr>
        </p:nvSpPr>
        <p:spPr/>
        <p:txBody>
          <a:bodyPr>
            <a:normAutofit/>
          </a:bodyPr>
          <a:lstStyle/>
          <a:p>
            <a:pPr marL="0" indent="0" algn="ctr">
              <a:buNone/>
            </a:pPr>
            <a:r>
              <a:rPr lang="en-US" sz="6000" b="1" dirty="0"/>
              <a:t>Difference between Traditional programming and ML</a:t>
            </a:r>
          </a:p>
        </p:txBody>
      </p:sp>
    </p:spTree>
    <p:extLst>
      <p:ext uri="{BB962C8B-B14F-4D97-AF65-F5344CB8AC3E}">
        <p14:creationId xmlns:p14="http://schemas.microsoft.com/office/powerpoint/2010/main" val="10971873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A016-D35E-CC17-1E8F-598F0581ABAC}"/>
              </a:ext>
            </a:extLst>
          </p:cNvPr>
          <p:cNvSpPr>
            <a:spLocks noGrp="1"/>
          </p:cNvSpPr>
          <p:nvPr>
            <p:ph type="title"/>
          </p:nvPr>
        </p:nvSpPr>
        <p:spPr>
          <a:xfrm>
            <a:off x="838200" y="205328"/>
            <a:ext cx="10515600" cy="939892"/>
          </a:xfrm>
        </p:spPr>
        <p:txBody>
          <a:bodyPr/>
          <a:lstStyle/>
          <a:p>
            <a:pPr algn="ctr"/>
            <a:r>
              <a:rPr lang="en-US" dirty="0"/>
              <a:t>How does Machine Learning works</a:t>
            </a:r>
          </a:p>
        </p:txBody>
      </p:sp>
      <p:pic>
        <p:nvPicPr>
          <p:cNvPr id="10242" name="Picture 2" descr="Machine Learning, Artificial Intelligence Gain Healthcare Momentum">
            <a:extLst>
              <a:ext uri="{FF2B5EF4-FFF2-40B4-BE49-F238E27FC236}">
                <a16:creationId xmlns:a16="http://schemas.microsoft.com/office/drawing/2014/main" id="{3C1C8A0A-CEA7-0CB5-2532-96A289605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260" y="1877200"/>
            <a:ext cx="718721" cy="7151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369272-50C9-1330-09AC-6150B7AAC7B6}"/>
              </a:ext>
            </a:extLst>
          </p:cNvPr>
          <p:cNvSpPr txBox="1"/>
          <p:nvPr/>
        </p:nvSpPr>
        <p:spPr>
          <a:xfrm>
            <a:off x="3932808" y="1507868"/>
            <a:ext cx="1394997" cy="369332"/>
          </a:xfrm>
          <a:prstGeom prst="rect">
            <a:avLst/>
          </a:prstGeom>
          <a:noFill/>
        </p:spPr>
        <p:txBody>
          <a:bodyPr wrap="none" rtlCol="0">
            <a:spAutoFit/>
          </a:bodyPr>
          <a:lstStyle/>
          <a:p>
            <a:r>
              <a:rPr lang="en-US" dirty="0"/>
              <a:t>Training data</a:t>
            </a:r>
          </a:p>
        </p:txBody>
      </p:sp>
      <p:pic>
        <p:nvPicPr>
          <p:cNvPr id="10244" name="Picture 4" descr="Migrate Deep Learning Training onto Mobile Devices! | by Saman Biook |  Becoming Human: Artificial Intelligence Magazine">
            <a:extLst>
              <a:ext uri="{FF2B5EF4-FFF2-40B4-BE49-F238E27FC236}">
                <a16:creationId xmlns:a16="http://schemas.microsoft.com/office/drawing/2014/main" id="{889A0859-5348-5ADF-D4FB-F43675ED581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4190676" y="3116007"/>
            <a:ext cx="718305" cy="7151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B53B28-0D94-5178-0E6D-387229AD87AE}"/>
              </a:ext>
            </a:extLst>
          </p:cNvPr>
          <p:cNvSpPr txBox="1"/>
          <p:nvPr/>
        </p:nvSpPr>
        <p:spPr>
          <a:xfrm>
            <a:off x="3512370" y="2746675"/>
            <a:ext cx="2236703" cy="369332"/>
          </a:xfrm>
          <a:prstGeom prst="rect">
            <a:avLst/>
          </a:prstGeom>
          <a:noFill/>
        </p:spPr>
        <p:txBody>
          <a:bodyPr wrap="none" rtlCol="0">
            <a:spAutoFit/>
          </a:bodyPr>
          <a:lstStyle/>
          <a:p>
            <a:r>
              <a:rPr lang="en-US" dirty="0"/>
              <a:t>Training ML algorithm</a:t>
            </a:r>
          </a:p>
        </p:txBody>
      </p:sp>
      <p:sp>
        <p:nvSpPr>
          <p:cNvPr id="5" name="Arrow: Down 4">
            <a:extLst>
              <a:ext uri="{FF2B5EF4-FFF2-40B4-BE49-F238E27FC236}">
                <a16:creationId xmlns:a16="http://schemas.microsoft.com/office/drawing/2014/main" id="{E0DB6BEE-A3F6-6BB4-C2AD-250244A265EE}"/>
              </a:ext>
            </a:extLst>
          </p:cNvPr>
          <p:cNvSpPr/>
          <p:nvPr/>
        </p:nvSpPr>
        <p:spPr>
          <a:xfrm>
            <a:off x="4505024" y="2644582"/>
            <a:ext cx="97654" cy="2041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46" name="Picture 6" descr="Input data - Free arrows icons">
            <a:extLst>
              <a:ext uri="{FF2B5EF4-FFF2-40B4-BE49-F238E27FC236}">
                <a16:creationId xmlns:a16="http://schemas.microsoft.com/office/drawing/2014/main" id="{C1C44A43-A28C-B707-402A-D9B0F6940D3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190676" y="4324745"/>
            <a:ext cx="718305" cy="8123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E7017A-E2ED-D7AF-D073-93187B27F544}"/>
              </a:ext>
            </a:extLst>
          </p:cNvPr>
          <p:cNvSpPr txBox="1"/>
          <p:nvPr/>
        </p:nvSpPr>
        <p:spPr>
          <a:xfrm>
            <a:off x="3693455" y="4015800"/>
            <a:ext cx="1809983" cy="369332"/>
          </a:xfrm>
          <a:prstGeom prst="rect">
            <a:avLst/>
          </a:prstGeom>
          <a:noFill/>
        </p:spPr>
        <p:txBody>
          <a:bodyPr wrap="none" rtlCol="0">
            <a:spAutoFit/>
          </a:bodyPr>
          <a:lstStyle/>
          <a:p>
            <a:r>
              <a:rPr lang="en-US" dirty="0"/>
              <a:t>Model input data</a:t>
            </a:r>
          </a:p>
        </p:txBody>
      </p:sp>
      <p:sp>
        <p:nvSpPr>
          <p:cNvPr id="11" name="Arrow: Down 10">
            <a:extLst>
              <a:ext uri="{FF2B5EF4-FFF2-40B4-BE49-F238E27FC236}">
                <a16:creationId xmlns:a16="http://schemas.microsoft.com/office/drawing/2014/main" id="{AE68AC52-6F0F-7881-F08A-057391AC41E0}"/>
              </a:ext>
            </a:extLst>
          </p:cNvPr>
          <p:cNvSpPr/>
          <p:nvPr/>
        </p:nvSpPr>
        <p:spPr>
          <a:xfrm>
            <a:off x="4500793" y="3892950"/>
            <a:ext cx="97654" cy="2041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50" name="Picture 10">
            <a:extLst>
              <a:ext uri="{FF2B5EF4-FFF2-40B4-BE49-F238E27FC236}">
                <a16:creationId xmlns:a16="http://schemas.microsoft.com/office/drawing/2014/main" id="{D46F7CBB-0E48-A815-578B-7B666FF94C2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128994" y="5657353"/>
            <a:ext cx="833855" cy="8997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EB3E1BC-7E08-CE29-A4E2-A67390B71052}"/>
              </a:ext>
            </a:extLst>
          </p:cNvPr>
          <p:cNvSpPr txBox="1"/>
          <p:nvPr/>
        </p:nvSpPr>
        <p:spPr>
          <a:xfrm>
            <a:off x="3828909" y="5288021"/>
            <a:ext cx="1441420" cy="369332"/>
          </a:xfrm>
          <a:prstGeom prst="rect">
            <a:avLst/>
          </a:prstGeom>
          <a:noFill/>
        </p:spPr>
        <p:txBody>
          <a:bodyPr wrap="none" rtlCol="0">
            <a:spAutoFit/>
          </a:bodyPr>
          <a:lstStyle/>
          <a:p>
            <a:r>
              <a:rPr lang="en-US" dirty="0"/>
              <a:t>ML algorithm</a:t>
            </a:r>
          </a:p>
        </p:txBody>
      </p:sp>
      <p:pic>
        <p:nvPicPr>
          <p:cNvPr id="10252" name="Picture 12" descr="input data Icon - Free PNG &amp; SVG 1978741 - Noun Project">
            <a:extLst>
              <a:ext uri="{FF2B5EF4-FFF2-40B4-BE49-F238E27FC236}">
                <a16:creationId xmlns:a16="http://schemas.microsoft.com/office/drawing/2014/main" id="{B2FC454A-9CB1-59C0-66ED-0D27FD9F29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519" y="5469214"/>
            <a:ext cx="1162975" cy="939892"/>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Down 15">
            <a:extLst>
              <a:ext uri="{FF2B5EF4-FFF2-40B4-BE49-F238E27FC236}">
                <a16:creationId xmlns:a16="http://schemas.microsoft.com/office/drawing/2014/main" id="{722E3414-B68A-939F-A8F2-C41A8092DFBF}"/>
              </a:ext>
            </a:extLst>
          </p:cNvPr>
          <p:cNvSpPr/>
          <p:nvPr/>
        </p:nvSpPr>
        <p:spPr>
          <a:xfrm>
            <a:off x="4500792" y="5182832"/>
            <a:ext cx="97654" cy="20418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5928AD-DBC7-19CB-71DB-C41D5F6C609C}"/>
              </a:ext>
            </a:extLst>
          </p:cNvPr>
          <p:cNvSpPr txBox="1"/>
          <p:nvPr/>
        </p:nvSpPr>
        <p:spPr>
          <a:xfrm>
            <a:off x="850360" y="5201835"/>
            <a:ext cx="1629292" cy="369332"/>
          </a:xfrm>
          <a:prstGeom prst="rect">
            <a:avLst/>
          </a:prstGeom>
          <a:noFill/>
        </p:spPr>
        <p:txBody>
          <a:bodyPr wrap="none" rtlCol="0">
            <a:spAutoFit/>
          </a:bodyPr>
          <a:lstStyle/>
          <a:p>
            <a:r>
              <a:rPr lang="en-US" dirty="0"/>
              <a:t>New input data</a:t>
            </a:r>
          </a:p>
        </p:txBody>
      </p:sp>
      <p:sp>
        <p:nvSpPr>
          <p:cNvPr id="18" name="Arrow: Down 17">
            <a:extLst>
              <a:ext uri="{FF2B5EF4-FFF2-40B4-BE49-F238E27FC236}">
                <a16:creationId xmlns:a16="http://schemas.microsoft.com/office/drawing/2014/main" id="{9CA12646-260E-2709-EE46-4475F81D9509}"/>
              </a:ext>
            </a:extLst>
          </p:cNvPr>
          <p:cNvSpPr/>
          <p:nvPr/>
        </p:nvSpPr>
        <p:spPr>
          <a:xfrm rot="16200000">
            <a:off x="3041284" y="5505127"/>
            <a:ext cx="115150" cy="983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68B8C872-36F6-5DBB-FCA8-0564B782897E}"/>
              </a:ext>
            </a:extLst>
          </p:cNvPr>
          <p:cNvSpPr/>
          <p:nvPr/>
        </p:nvSpPr>
        <p:spPr>
          <a:xfrm rot="16200000">
            <a:off x="5948566" y="5562702"/>
            <a:ext cx="92960" cy="983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54" name="Picture 14" descr="Prediction png images | PNGWing">
            <a:extLst>
              <a:ext uri="{FF2B5EF4-FFF2-40B4-BE49-F238E27FC236}">
                <a16:creationId xmlns:a16="http://schemas.microsoft.com/office/drawing/2014/main" id="{A477BBC2-6461-0F0E-D58C-1166DC1AAB0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025692" y="5650519"/>
            <a:ext cx="833855" cy="89745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7ADF09D-9071-D575-69DA-4A123A7FA21B}"/>
              </a:ext>
            </a:extLst>
          </p:cNvPr>
          <p:cNvSpPr txBox="1"/>
          <p:nvPr/>
        </p:nvSpPr>
        <p:spPr>
          <a:xfrm>
            <a:off x="6843640" y="5239621"/>
            <a:ext cx="1197957" cy="369332"/>
          </a:xfrm>
          <a:prstGeom prst="rect">
            <a:avLst/>
          </a:prstGeom>
          <a:noFill/>
        </p:spPr>
        <p:txBody>
          <a:bodyPr wrap="none" rtlCol="0">
            <a:spAutoFit/>
          </a:bodyPr>
          <a:lstStyle/>
          <a:p>
            <a:r>
              <a:rPr lang="en-US" dirty="0"/>
              <a:t>Prediction </a:t>
            </a:r>
          </a:p>
        </p:txBody>
      </p:sp>
      <p:sp>
        <p:nvSpPr>
          <p:cNvPr id="22" name="Arrow: Down 21">
            <a:extLst>
              <a:ext uri="{FF2B5EF4-FFF2-40B4-BE49-F238E27FC236}">
                <a16:creationId xmlns:a16="http://schemas.microsoft.com/office/drawing/2014/main" id="{ACF5B010-B2F3-E645-6910-90FA69C344BA}"/>
              </a:ext>
            </a:extLst>
          </p:cNvPr>
          <p:cNvSpPr/>
          <p:nvPr/>
        </p:nvSpPr>
        <p:spPr>
          <a:xfrm rot="10800000">
            <a:off x="7340440" y="3831134"/>
            <a:ext cx="97655" cy="1440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56" name="Picture 16" descr="Accuracy png images | PNGWing">
            <a:extLst>
              <a:ext uri="{FF2B5EF4-FFF2-40B4-BE49-F238E27FC236}">
                <a16:creationId xmlns:a16="http://schemas.microsoft.com/office/drawing/2014/main" id="{46644B81-659A-124B-FFCB-961C906AF7DD}"/>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6964707" y="2912894"/>
            <a:ext cx="833855" cy="897457"/>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11,372 Artificial Intelligence Logo Stock Photos and Images - 123RF">
            <a:extLst>
              <a:ext uri="{FF2B5EF4-FFF2-40B4-BE49-F238E27FC236}">
                <a16:creationId xmlns:a16="http://schemas.microsoft.com/office/drawing/2014/main" id="{03C5CBE3-8A02-5C7F-ADDA-8B5B50D9EF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8741" y="2592327"/>
            <a:ext cx="1390149" cy="1567455"/>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Down 24">
            <a:extLst>
              <a:ext uri="{FF2B5EF4-FFF2-40B4-BE49-F238E27FC236}">
                <a16:creationId xmlns:a16="http://schemas.microsoft.com/office/drawing/2014/main" id="{1BBF65CF-01D2-CAF6-3B68-1765964D0FAD}"/>
              </a:ext>
            </a:extLst>
          </p:cNvPr>
          <p:cNvSpPr/>
          <p:nvPr/>
        </p:nvSpPr>
        <p:spPr>
          <a:xfrm rot="16200000">
            <a:off x="8630653" y="2823534"/>
            <a:ext cx="92960" cy="983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F11D149-207B-524A-4619-142D618AAE30}"/>
              </a:ext>
            </a:extLst>
          </p:cNvPr>
          <p:cNvSpPr txBox="1"/>
          <p:nvPr/>
        </p:nvSpPr>
        <p:spPr>
          <a:xfrm>
            <a:off x="6893635" y="2522779"/>
            <a:ext cx="1076000" cy="369332"/>
          </a:xfrm>
          <a:prstGeom prst="rect">
            <a:avLst/>
          </a:prstGeom>
          <a:noFill/>
        </p:spPr>
        <p:txBody>
          <a:bodyPr wrap="none" rtlCol="0">
            <a:spAutoFit/>
          </a:bodyPr>
          <a:lstStyle/>
          <a:p>
            <a:r>
              <a:rPr lang="en-US" dirty="0"/>
              <a:t>Accuracy </a:t>
            </a:r>
          </a:p>
        </p:txBody>
      </p:sp>
      <p:sp>
        <p:nvSpPr>
          <p:cNvPr id="27" name="TextBox 26">
            <a:extLst>
              <a:ext uri="{FF2B5EF4-FFF2-40B4-BE49-F238E27FC236}">
                <a16:creationId xmlns:a16="http://schemas.microsoft.com/office/drawing/2014/main" id="{AE7CC52C-C092-FC5D-4CFC-CCCDD481BC02}"/>
              </a:ext>
            </a:extLst>
          </p:cNvPr>
          <p:cNvSpPr txBox="1"/>
          <p:nvPr/>
        </p:nvSpPr>
        <p:spPr>
          <a:xfrm>
            <a:off x="8957049" y="4220902"/>
            <a:ext cx="2005164" cy="369332"/>
          </a:xfrm>
          <a:prstGeom prst="rect">
            <a:avLst/>
          </a:prstGeom>
          <a:noFill/>
        </p:spPr>
        <p:txBody>
          <a:bodyPr wrap="none" rtlCol="0">
            <a:spAutoFit/>
          </a:bodyPr>
          <a:lstStyle/>
          <a:p>
            <a:r>
              <a:rPr lang="en-US" dirty="0"/>
              <a:t>Successfully model </a:t>
            </a:r>
          </a:p>
        </p:txBody>
      </p:sp>
      <p:sp>
        <p:nvSpPr>
          <p:cNvPr id="28" name="Arrow: Down 27">
            <a:extLst>
              <a:ext uri="{FF2B5EF4-FFF2-40B4-BE49-F238E27FC236}">
                <a16:creationId xmlns:a16="http://schemas.microsoft.com/office/drawing/2014/main" id="{0A43A5FB-0F53-1DE8-0CF3-32EA89FEF9AE}"/>
              </a:ext>
            </a:extLst>
          </p:cNvPr>
          <p:cNvSpPr/>
          <p:nvPr/>
        </p:nvSpPr>
        <p:spPr>
          <a:xfrm rot="5400000">
            <a:off x="6078230" y="2823534"/>
            <a:ext cx="92960" cy="983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F183EB1-2AAF-329C-B79F-620BD5486E23}"/>
              </a:ext>
            </a:extLst>
          </p:cNvPr>
          <p:cNvSpPr txBox="1"/>
          <p:nvPr/>
        </p:nvSpPr>
        <p:spPr>
          <a:xfrm>
            <a:off x="5408084" y="3396095"/>
            <a:ext cx="1524135" cy="369332"/>
          </a:xfrm>
          <a:prstGeom prst="rect">
            <a:avLst/>
          </a:prstGeom>
          <a:noFill/>
        </p:spPr>
        <p:txBody>
          <a:bodyPr wrap="none" rtlCol="0">
            <a:spAutoFit/>
          </a:bodyPr>
          <a:lstStyle/>
          <a:p>
            <a:r>
              <a:rPr lang="en-US" dirty="0">
                <a:solidFill>
                  <a:srgbClr val="FF0000"/>
                </a:solidFill>
              </a:rPr>
              <a:t>Unacceptable </a:t>
            </a:r>
          </a:p>
        </p:txBody>
      </p:sp>
      <p:sp>
        <p:nvSpPr>
          <p:cNvPr id="30" name="TextBox 29">
            <a:extLst>
              <a:ext uri="{FF2B5EF4-FFF2-40B4-BE49-F238E27FC236}">
                <a16:creationId xmlns:a16="http://schemas.microsoft.com/office/drawing/2014/main" id="{8B9D12A0-B326-DBB2-92FE-AB59BE83C80C}"/>
              </a:ext>
            </a:extLst>
          </p:cNvPr>
          <p:cNvSpPr txBox="1"/>
          <p:nvPr/>
        </p:nvSpPr>
        <p:spPr>
          <a:xfrm>
            <a:off x="8106918" y="3354010"/>
            <a:ext cx="1277273" cy="369332"/>
          </a:xfrm>
          <a:prstGeom prst="rect">
            <a:avLst/>
          </a:prstGeom>
          <a:noFill/>
        </p:spPr>
        <p:txBody>
          <a:bodyPr wrap="none" rtlCol="0">
            <a:spAutoFit/>
          </a:bodyPr>
          <a:lstStyle/>
          <a:p>
            <a:r>
              <a:rPr lang="en-US" dirty="0">
                <a:solidFill>
                  <a:srgbClr val="FF0000"/>
                </a:solidFill>
              </a:rPr>
              <a:t>Acceptable</a:t>
            </a:r>
            <a:r>
              <a:rPr lang="en-US" dirty="0"/>
              <a:t> </a:t>
            </a:r>
          </a:p>
        </p:txBody>
      </p:sp>
    </p:spTree>
    <p:extLst>
      <p:ext uri="{BB962C8B-B14F-4D97-AF65-F5344CB8AC3E}">
        <p14:creationId xmlns:p14="http://schemas.microsoft.com/office/powerpoint/2010/main" val="16587479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2E37-D951-1D57-C5FB-2F0E8E9EA65C}"/>
              </a:ext>
            </a:extLst>
          </p:cNvPr>
          <p:cNvSpPr>
            <a:spLocks noGrp="1"/>
          </p:cNvSpPr>
          <p:nvPr>
            <p:ph type="title"/>
          </p:nvPr>
        </p:nvSpPr>
        <p:spPr/>
        <p:txBody>
          <a:bodyPr/>
          <a:lstStyle/>
          <a:p>
            <a:pPr algn="ctr"/>
            <a:r>
              <a:rPr lang="en-US" dirty="0"/>
              <a:t>How does Machine Learning works</a:t>
            </a:r>
          </a:p>
        </p:txBody>
      </p:sp>
      <p:sp>
        <p:nvSpPr>
          <p:cNvPr id="3" name="Content Placeholder 2">
            <a:extLst>
              <a:ext uri="{FF2B5EF4-FFF2-40B4-BE49-F238E27FC236}">
                <a16:creationId xmlns:a16="http://schemas.microsoft.com/office/drawing/2014/main" id="{2011D042-098D-AD69-C3D5-635E9AF9184D}"/>
              </a:ext>
            </a:extLst>
          </p:cNvPr>
          <p:cNvSpPr>
            <a:spLocks noGrp="1"/>
          </p:cNvSpPr>
          <p:nvPr>
            <p:ph idx="1"/>
          </p:nvPr>
        </p:nvSpPr>
        <p:spPr/>
        <p:txBody>
          <a:bodyPr>
            <a:normAutofit/>
          </a:bodyPr>
          <a:lstStyle/>
          <a:p>
            <a:pPr>
              <a:lnSpc>
                <a:spcPct val="150000"/>
              </a:lnSpc>
            </a:pPr>
            <a:r>
              <a:rPr lang="en-US" sz="2200" b="0" i="0" dirty="0">
                <a:solidFill>
                  <a:srgbClr val="333333"/>
                </a:solidFill>
                <a:effectLst/>
                <a:latin typeface="Times New Roman" panose="02020603050405020304" pitchFamily="18" charset="0"/>
                <a:cs typeface="Times New Roman" panose="02020603050405020304" pitchFamily="18" charset="0"/>
              </a:rPr>
              <a:t>A Machine Learning system </a:t>
            </a:r>
            <a:r>
              <a:rPr lang="en-US" sz="2200" b="1" i="0" dirty="0">
                <a:solidFill>
                  <a:srgbClr val="333333"/>
                </a:solidFill>
                <a:effectLst/>
                <a:latin typeface="Times New Roman" panose="02020603050405020304" pitchFamily="18" charset="0"/>
                <a:cs typeface="Times New Roman" panose="02020603050405020304" pitchFamily="18" charset="0"/>
              </a:rPr>
              <a:t>learns from historical data, builds the prediction models, and whenever it receives new data, predicts the output for it</a:t>
            </a:r>
            <a:r>
              <a:rPr lang="en-US" sz="2200" b="0" i="0" dirty="0">
                <a:solidFill>
                  <a:srgbClr val="333333"/>
                </a:solidFill>
                <a:effectLst/>
                <a:latin typeface="Times New Roman" panose="02020603050405020304" pitchFamily="18" charset="0"/>
                <a:cs typeface="Times New Roman" panose="02020603050405020304" pitchFamily="18" charset="0"/>
              </a:rPr>
              <a:t>. The accuracy of predicted output depends upon the amount of data, as the huge amount of data helps to build a better model which predicts the output more accurately.</a:t>
            </a:r>
          </a:p>
          <a:p>
            <a:pPr>
              <a:lnSpc>
                <a:spcPct val="150000"/>
              </a:lnSpc>
            </a:pPr>
            <a:endParaRPr lang="en-US" sz="2200" dirty="0">
              <a:latin typeface="Times New Roman" panose="02020603050405020304" pitchFamily="18"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80B00F66-622C-0CDA-8687-30D64DD63F09}"/>
              </a:ext>
            </a:extLst>
          </p:cNvPr>
          <p:cNvCxnSpPr>
            <a:cxnSpLocks/>
          </p:cNvCxnSpPr>
          <p:nvPr/>
        </p:nvCxnSpPr>
        <p:spPr>
          <a:xfrm>
            <a:off x="2647950" y="5329793"/>
            <a:ext cx="11715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CAFC78F2-3983-5AE9-29C3-31DB9D024985}"/>
              </a:ext>
            </a:extLst>
          </p:cNvPr>
          <p:cNvSpPr/>
          <p:nvPr/>
        </p:nvSpPr>
        <p:spPr>
          <a:xfrm>
            <a:off x="3819525" y="4805918"/>
            <a:ext cx="1943100" cy="1047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 algorithm</a:t>
            </a:r>
          </a:p>
        </p:txBody>
      </p:sp>
      <p:sp>
        <p:nvSpPr>
          <p:cNvPr id="7" name="Rectangle 6">
            <a:extLst>
              <a:ext uri="{FF2B5EF4-FFF2-40B4-BE49-F238E27FC236}">
                <a16:creationId xmlns:a16="http://schemas.microsoft.com/office/drawing/2014/main" id="{D92D3F34-97BA-A43E-47B9-AA8DBEBCF0C1}"/>
              </a:ext>
            </a:extLst>
          </p:cNvPr>
          <p:cNvSpPr/>
          <p:nvPr/>
        </p:nvSpPr>
        <p:spPr>
          <a:xfrm>
            <a:off x="6262687" y="4805918"/>
            <a:ext cx="1943100" cy="1047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Building logical models</a:t>
            </a:r>
          </a:p>
        </p:txBody>
      </p:sp>
      <p:sp>
        <p:nvSpPr>
          <p:cNvPr id="8" name="Rectangle 7">
            <a:extLst>
              <a:ext uri="{FF2B5EF4-FFF2-40B4-BE49-F238E27FC236}">
                <a16:creationId xmlns:a16="http://schemas.microsoft.com/office/drawing/2014/main" id="{F2CBF438-7207-8240-8F95-E0E83BAC04AD}"/>
              </a:ext>
            </a:extLst>
          </p:cNvPr>
          <p:cNvSpPr/>
          <p:nvPr/>
        </p:nvSpPr>
        <p:spPr>
          <a:xfrm>
            <a:off x="8705849" y="4805918"/>
            <a:ext cx="1943100" cy="1047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Output </a:t>
            </a:r>
          </a:p>
        </p:txBody>
      </p:sp>
      <p:sp>
        <p:nvSpPr>
          <p:cNvPr id="10" name="TextBox 9">
            <a:extLst>
              <a:ext uri="{FF2B5EF4-FFF2-40B4-BE49-F238E27FC236}">
                <a16:creationId xmlns:a16="http://schemas.microsoft.com/office/drawing/2014/main" id="{D5345E58-5A14-7297-1836-7FFF9170D921}"/>
              </a:ext>
            </a:extLst>
          </p:cNvPr>
          <p:cNvSpPr txBox="1"/>
          <p:nvPr/>
        </p:nvSpPr>
        <p:spPr>
          <a:xfrm>
            <a:off x="1504611" y="5145127"/>
            <a:ext cx="1152751" cy="369332"/>
          </a:xfrm>
          <a:prstGeom prst="rect">
            <a:avLst/>
          </a:prstGeom>
          <a:noFill/>
        </p:spPr>
        <p:txBody>
          <a:bodyPr wrap="none" rtlCol="0">
            <a:spAutoFit/>
          </a:bodyPr>
          <a:lstStyle/>
          <a:p>
            <a:r>
              <a:rPr lang="en-US" dirty="0"/>
              <a:t>Input data</a:t>
            </a:r>
          </a:p>
        </p:txBody>
      </p:sp>
      <p:sp>
        <p:nvSpPr>
          <p:cNvPr id="11" name="TextBox 10">
            <a:extLst>
              <a:ext uri="{FF2B5EF4-FFF2-40B4-BE49-F238E27FC236}">
                <a16:creationId xmlns:a16="http://schemas.microsoft.com/office/drawing/2014/main" id="{34B93D00-DDC9-BDE8-75D5-3C606F3FEB23}"/>
              </a:ext>
            </a:extLst>
          </p:cNvPr>
          <p:cNvSpPr txBox="1"/>
          <p:nvPr/>
        </p:nvSpPr>
        <p:spPr>
          <a:xfrm>
            <a:off x="2606556" y="4892993"/>
            <a:ext cx="927049" cy="369332"/>
          </a:xfrm>
          <a:prstGeom prst="rect">
            <a:avLst/>
          </a:prstGeom>
          <a:noFill/>
        </p:spPr>
        <p:txBody>
          <a:bodyPr wrap="none" rtlCol="0">
            <a:spAutoFit/>
          </a:bodyPr>
          <a:lstStyle/>
          <a:p>
            <a:r>
              <a:rPr lang="en-US" dirty="0"/>
              <a:t>Training</a:t>
            </a:r>
          </a:p>
        </p:txBody>
      </p:sp>
      <p:sp>
        <p:nvSpPr>
          <p:cNvPr id="12" name="TextBox 11">
            <a:extLst>
              <a:ext uri="{FF2B5EF4-FFF2-40B4-BE49-F238E27FC236}">
                <a16:creationId xmlns:a16="http://schemas.microsoft.com/office/drawing/2014/main" id="{680FA0D4-782F-3A1C-F7D8-ABA0B2AC2129}"/>
              </a:ext>
            </a:extLst>
          </p:cNvPr>
          <p:cNvSpPr txBox="1"/>
          <p:nvPr/>
        </p:nvSpPr>
        <p:spPr>
          <a:xfrm>
            <a:off x="4009771" y="4404836"/>
            <a:ext cx="1562607" cy="369332"/>
          </a:xfrm>
          <a:prstGeom prst="rect">
            <a:avLst/>
          </a:prstGeom>
          <a:noFill/>
        </p:spPr>
        <p:txBody>
          <a:bodyPr wrap="none" rtlCol="0">
            <a:spAutoFit/>
          </a:bodyPr>
          <a:lstStyle/>
          <a:p>
            <a:r>
              <a:rPr lang="en-US" dirty="0"/>
              <a:t>Lear from data</a:t>
            </a:r>
          </a:p>
        </p:txBody>
      </p:sp>
      <p:sp>
        <p:nvSpPr>
          <p:cNvPr id="13" name="TextBox 12">
            <a:extLst>
              <a:ext uri="{FF2B5EF4-FFF2-40B4-BE49-F238E27FC236}">
                <a16:creationId xmlns:a16="http://schemas.microsoft.com/office/drawing/2014/main" id="{4A30835E-1E57-1396-564E-26758858AB07}"/>
              </a:ext>
            </a:extLst>
          </p:cNvPr>
          <p:cNvSpPr txBox="1"/>
          <p:nvPr/>
        </p:nvSpPr>
        <p:spPr>
          <a:xfrm>
            <a:off x="7991475" y="6123543"/>
            <a:ext cx="1081065" cy="369332"/>
          </a:xfrm>
          <a:prstGeom prst="rect">
            <a:avLst/>
          </a:prstGeom>
          <a:noFill/>
        </p:spPr>
        <p:txBody>
          <a:bodyPr wrap="none" rtlCol="0">
            <a:spAutoFit/>
          </a:bodyPr>
          <a:lstStyle/>
          <a:p>
            <a:r>
              <a:rPr lang="en-US" dirty="0"/>
              <a:t>New data</a:t>
            </a:r>
          </a:p>
        </p:txBody>
      </p:sp>
      <p:cxnSp>
        <p:nvCxnSpPr>
          <p:cNvPr id="15" name="Straight Arrow Connector 14">
            <a:extLst>
              <a:ext uri="{FF2B5EF4-FFF2-40B4-BE49-F238E27FC236}">
                <a16:creationId xmlns:a16="http://schemas.microsoft.com/office/drawing/2014/main" id="{E74CC0AE-1C41-1A44-5E28-493B17498E7E}"/>
              </a:ext>
            </a:extLst>
          </p:cNvPr>
          <p:cNvCxnSpPr>
            <a:stCxn id="6" idx="3"/>
            <a:endCxn id="7" idx="1"/>
          </p:cNvCxnSpPr>
          <p:nvPr/>
        </p:nvCxnSpPr>
        <p:spPr>
          <a:xfrm>
            <a:off x="5762625" y="5329793"/>
            <a:ext cx="5000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BECD01B-7A65-12C5-6E3A-6DA01E8DCA08}"/>
              </a:ext>
            </a:extLst>
          </p:cNvPr>
          <p:cNvCxnSpPr>
            <a:stCxn id="7" idx="3"/>
            <a:endCxn id="8" idx="1"/>
          </p:cNvCxnSpPr>
          <p:nvPr/>
        </p:nvCxnSpPr>
        <p:spPr>
          <a:xfrm>
            <a:off x="8205787" y="5329793"/>
            <a:ext cx="5000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7764974-D1B4-134A-CDF6-F866137589B7}"/>
              </a:ext>
            </a:extLst>
          </p:cNvPr>
          <p:cNvCxnSpPr>
            <a:cxnSpLocks/>
          </p:cNvCxnSpPr>
          <p:nvPr/>
        </p:nvCxnSpPr>
        <p:spPr>
          <a:xfrm flipH="1" flipV="1">
            <a:off x="8455817" y="5377418"/>
            <a:ext cx="1" cy="70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5830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785A-4CF4-115E-B3B0-0F9BC9589A04}"/>
              </a:ext>
            </a:extLst>
          </p:cNvPr>
          <p:cNvSpPr>
            <a:spLocks noGrp="1"/>
          </p:cNvSpPr>
          <p:nvPr>
            <p:ph type="title"/>
          </p:nvPr>
        </p:nvSpPr>
        <p:spPr/>
        <p:txBody>
          <a:bodyPr/>
          <a:lstStyle/>
          <a:p>
            <a:pPr algn="ctr"/>
            <a:r>
              <a:rPr lang="en-US" dirty="0"/>
              <a:t>How does Machine Learning works</a:t>
            </a:r>
          </a:p>
        </p:txBody>
      </p:sp>
      <p:sp>
        <p:nvSpPr>
          <p:cNvPr id="3" name="Content Placeholder 2">
            <a:extLst>
              <a:ext uri="{FF2B5EF4-FFF2-40B4-BE49-F238E27FC236}">
                <a16:creationId xmlns:a16="http://schemas.microsoft.com/office/drawing/2014/main" id="{9703D8A2-9F95-E29B-9EBE-854E3A90945C}"/>
              </a:ext>
            </a:extLst>
          </p:cNvPr>
          <p:cNvSpPr>
            <a:spLocks noGrp="1"/>
          </p:cNvSpPr>
          <p:nvPr>
            <p:ph idx="1"/>
          </p:nvPr>
        </p:nvSpPr>
        <p:spPr/>
        <p:txBody>
          <a:bodyPr>
            <a:normAutofit/>
          </a:bodyPr>
          <a:lstStyle/>
          <a:p>
            <a:pPr>
              <a:lnSpc>
                <a:spcPct val="150000"/>
              </a:lnSpc>
            </a:pPr>
            <a:r>
              <a:rPr lang="en-US" sz="2200" b="0" i="0" dirty="0">
                <a:solidFill>
                  <a:srgbClr val="333333"/>
                </a:solidFill>
                <a:effectLst/>
                <a:latin typeface="Times New Roman" panose="02020603050405020304" pitchFamily="18" charset="0"/>
                <a:cs typeface="Times New Roman" panose="02020603050405020304" pitchFamily="18" charset="0"/>
              </a:rPr>
              <a:t>Suppose we have a complex problem, where we need to perform some predictions, so instead of writing a code for it, we just need to feed the data to generic algorithms, and with the help of these algorithms, machine builds the logic as per the data and predict the output. Machine learning has changed our way of thinking about the problem</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42567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CA65-75F3-3A4B-9E02-7CA4A3538F07}"/>
              </a:ext>
            </a:extLst>
          </p:cNvPr>
          <p:cNvSpPr>
            <a:spLocks noGrp="1"/>
          </p:cNvSpPr>
          <p:nvPr>
            <p:ph type="title"/>
          </p:nvPr>
        </p:nvSpPr>
        <p:spPr/>
        <p:txBody>
          <a:bodyPr/>
          <a:lstStyle/>
          <a:p>
            <a:pPr algn="ctr"/>
            <a:r>
              <a:rPr lang="en-US" b="0" i="0" dirty="0">
                <a:effectLst/>
                <a:latin typeface="erdana"/>
              </a:rPr>
              <a:t>Features of Machine Learning</a:t>
            </a:r>
            <a:endParaRPr lang="en-US" dirty="0"/>
          </a:p>
        </p:txBody>
      </p:sp>
      <p:sp>
        <p:nvSpPr>
          <p:cNvPr id="3" name="Content Placeholder 2">
            <a:extLst>
              <a:ext uri="{FF2B5EF4-FFF2-40B4-BE49-F238E27FC236}">
                <a16:creationId xmlns:a16="http://schemas.microsoft.com/office/drawing/2014/main" id="{681A03A7-6D14-5DD3-631B-E536D4B3390C}"/>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Machine learning uses data to detect various patterns in a given dataset.</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It can learn from past data and improve automatically.</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It is a data-driven technology.</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Machine learning is much similar to data mining as it also deals with the huge amount of the data.</a:t>
            </a: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307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F5FA-89C4-7983-76E2-168393C25A11}"/>
              </a:ext>
            </a:extLst>
          </p:cNvPr>
          <p:cNvSpPr>
            <a:spLocks noGrp="1"/>
          </p:cNvSpPr>
          <p:nvPr>
            <p:ph type="title"/>
          </p:nvPr>
        </p:nvSpPr>
        <p:spPr/>
        <p:txBody>
          <a:bodyPr/>
          <a:lstStyle/>
          <a:p>
            <a:pPr algn="ctr"/>
            <a:r>
              <a:rPr lang="en-US" dirty="0">
                <a:solidFill>
                  <a:srgbClr val="333333"/>
                </a:solidFill>
                <a:latin typeface="inter-bold"/>
              </a:rPr>
              <a:t>T</a:t>
            </a:r>
            <a:r>
              <a:rPr lang="en-US" i="0" dirty="0">
                <a:solidFill>
                  <a:srgbClr val="333333"/>
                </a:solidFill>
                <a:effectLst/>
                <a:latin typeface="inter-bold"/>
              </a:rPr>
              <a:t>he importance of Machine Learning</a:t>
            </a:r>
            <a:endParaRPr lang="en-US" dirty="0"/>
          </a:p>
        </p:txBody>
      </p:sp>
      <p:sp>
        <p:nvSpPr>
          <p:cNvPr id="3" name="Content Placeholder 2">
            <a:extLst>
              <a:ext uri="{FF2B5EF4-FFF2-40B4-BE49-F238E27FC236}">
                <a16:creationId xmlns:a16="http://schemas.microsoft.com/office/drawing/2014/main" id="{05A72488-F104-5F0E-2486-829B1C5F496B}"/>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Rapid increment in the production of data</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Solving complex problems, which are difficult for a human</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Decision making in various sector including finance</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Finding hidden patterns and extracting useful information from data.</a:t>
            </a:r>
          </a:p>
        </p:txBody>
      </p:sp>
    </p:spTree>
    <p:extLst>
      <p:ext uri="{BB962C8B-B14F-4D97-AF65-F5344CB8AC3E}">
        <p14:creationId xmlns:p14="http://schemas.microsoft.com/office/powerpoint/2010/main" val="5511316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8A67-B997-D5AD-D7EB-E7D81674DBFE}"/>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F1E63267-6B3D-501F-B75B-436DDD43827B}"/>
              </a:ext>
            </a:extLst>
          </p:cNvPr>
          <p:cNvSpPr>
            <a:spLocks noGrp="1"/>
          </p:cNvSpPr>
          <p:nvPr>
            <p:ph idx="1"/>
          </p:nvPr>
        </p:nvSpPr>
        <p:spPr/>
        <p:txBody>
          <a:bodyPr>
            <a:normAutofit/>
          </a:bodyPr>
          <a:lstStyle/>
          <a:p>
            <a:pPr marL="0" indent="0" algn="ctr">
              <a:buNone/>
            </a:pPr>
            <a:r>
              <a:rPr lang="en-US" sz="6000" b="1" i="0" dirty="0">
                <a:solidFill>
                  <a:srgbClr val="3A3A3A"/>
                </a:solidFill>
                <a:effectLst/>
                <a:latin typeface="Work Sans" panose="020B0604020202020204" pitchFamily="2" charset="0"/>
              </a:rPr>
              <a:t>What is ML?</a:t>
            </a:r>
            <a:endParaRPr lang="en-US" sz="6000" dirty="0"/>
          </a:p>
          <a:p>
            <a:endParaRPr lang="en-US" sz="6000" dirty="0"/>
          </a:p>
        </p:txBody>
      </p:sp>
    </p:spTree>
    <p:extLst>
      <p:ext uri="{BB962C8B-B14F-4D97-AF65-F5344CB8AC3E}">
        <p14:creationId xmlns:p14="http://schemas.microsoft.com/office/powerpoint/2010/main" val="10020890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4E48-05FA-6A4E-B607-3DFC9A31AD6C}"/>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6C2F5858-1D2A-8430-9D3B-8C353EE32B1E}"/>
              </a:ext>
            </a:extLst>
          </p:cNvPr>
          <p:cNvSpPr>
            <a:spLocks noGrp="1"/>
          </p:cNvSpPr>
          <p:nvPr>
            <p:ph idx="1"/>
          </p:nvPr>
        </p:nvSpPr>
        <p:spPr/>
        <p:txBody>
          <a:bodyPr>
            <a:normAutofit/>
          </a:bodyPr>
          <a:lstStyle/>
          <a:p>
            <a:pPr marL="0" indent="0" algn="ctr">
              <a:buNone/>
            </a:pPr>
            <a:r>
              <a:rPr lang="en-US" sz="6000" b="1" dirty="0"/>
              <a:t>How does Machine Learning works</a:t>
            </a:r>
          </a:p>
        </p:txBody>
      </p:sp>
    </p:spTree>
    <p:extLst>
      <p:ext uri="{BB962C8B-B14F-4D97-AF65-F5344CB8AC3E}">
        <p14:creationId xmlns:p14="http://schemas.microsoft.com/office/powerpoint/2010/main" val="1205577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AF9D-571C-8BC2-A5CA-16BE8C8D89BF}"/>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EA9C0C1D-AF03-4273-BDD9-456A76B88034}"/>
              </a:ext>
            </a:extLst>
          </p:cNvPr>
          <p:cNvSpPr>
            <a:spLocks noGrp="1"/>
          </p:cNvSpPr>
          <p:nvPr>
            <p:ph idx="1"/>
          </p:nvPr>
        </p:nvSpPr>
        <p:spPr/>
        <p:txBody>
          <a:bodyPr>
            <a:normAutofit/>
          </a:bodyPr>
          <a:lstStyle/>
          <a:p>
            <a:pPr marL="0" indent="0" algn="ctr">
              <a:buNone/>
            </a:pPr>
            <a:r>
              <a:rPr lang="en-US" sz="6000" b="1" i="0" dirty="0">
                <a:solidFill>
                  <a:srgbClr val="16191F"/>
                </a:solidFill>
                <a:effectLst/>
                <a:latin typeface="Amazon Ember"/>
              </a:rPr>
              <a:t>When to Use Machine Learning</a:t>
            </a:r>
            <a:endParaRPr lang="en-US" sz="6000" b="1" dirty="0"/>
          </a:p>
        </p:txBody>
      </p:sp>
    </p:spTree>
    <p:extLst>
      <p:ext uri="{BB962C8B-B14F-4D97-AF65-F5344CB8AC3E}">
        <p14:creationId xmlns:p14="http://schemas.microsoft.com/office/powerpoint/2010/main" val="19219267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C73D-9938-E3A1-95F6-599651FFC704}"/>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do you need this course</a:t>
            </a:r>
          </a:p>
        </p:txBody>
      </p:sp>
      <p:sp>
        <p:nvSpPr>
          <p:cNvPr id="3" name="Content Placeholder 2">
            <a:extLst>
              <a:ext uri="{FF2B5EF4-FFF2-40B4-BE49-F238E27FC236}">
                <a16:creationId xmlns:a16="http://schemas.microsoft.com/office/drawing/2014/main" id="{C0D4FDC3-8CA2-0181-BF7D-82E0CE7A4EBD}"/>
              </a:ext>
            </a:extLst>
          </p:cNvPr>
          <p:cNvSpPr>
            <a:spLocks noGrp="1"/>
          </p:cNvSpPr>
          <p:nvPr>
            <p:ph idx="1"/>
          </p:nvPr>
        </p:nvSpPr>
        <p:spPr/>
        <p:txBody>
          <a:bodyPr>
            <a:normAutofit/>
          </a:bodyPr>
          <a:lstStyle/>
          <a:p>
            <a:pPr>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Studying Machine Learning opens a world of opportunities to develop cutting edge applications in various areas, such as </a:t>
            </a:r>
            <a:r>
              <a:rPr lang="en-US" sz="2200" b="1" i="0" dirty="0">
                <a:solidFill>
                  <a:srgbClr val="000000"/>
                </a:solidFill>
                <a:effectLst/>
                <a:latin typeface="Times New Roman" panose="02020603050405020304" pitchFamily="18" charset="0"/>
                <a:cs typeface="Times New Roman" panose="02020603050405020304" pitchFamily="18" charset="0"/>
              </a:rPr>
              <a:t>cybersecurity</a:t>
            </a:r>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1" i="0" dirty="0">
                <a:solidFill>
                  <a:srgbClr val="000000"/>
                </a:solidFill>
                <a:effectLst/>
                <a:latin typeface="Times New Roman" panose="02020603050405020304" pitchFamily="18" charset="0"/>
                <a:cs typeface="Times New Roman" panose="02020603050405020304" pitchFamily="18" charset="0"/>
              </a:rPr>
              <a:t>image recognition</a:t>
            </a:r>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1" i="0" dirty="0">
                <a:solidFill>
                  <a:srgbClr val="000000"/>
                </a:solidFill>
                <a:effectLst/>
                <a:latin typeface="Times New Roman" panose="02020603050405020304" pitchFamily="18" charset="0"/>
                <a:cs typeface="Times New Roman" panose="02020603050405020304" pitchFamily="18" charset="0"/>
              </a:rPr>
              <a:t>medicine</a:t>
            </a:r>
            <a:r>
              <a:rPr lang="en-US" sz="2200" b="0" i="0" dirty="0">
                <a:solidFill>
                  <a:srgbClr val="000000"/>
                </a:solidFill>
                <a:effectLst/>
                <a:latin typeface="Times New Roman" panose="02020603050405020304" pitchFamily="18" charset="0"/>
                <a:cs typeface="Times New Roman" panose="02020603050405020304" pitchFamily="18" charset="0"/>
              </a:rPr>
              <a:t>, and </a:t>
            </a:r>
            <a:r>
              <a:rPr lang="en-US" sz="2200" b="1" i="0" dirty="0">
                <a:solidFill>
                  <a:srgbClr val="000000"/>
                </a:solidFill>
                <a:effectLst/>
                <a:latin typeface="Times New Roman" panose="02020603050405020304" pitchFamily="18" charset="0"/>
                <a:cs typeface="Times New Roman" panose="02020603050405020304" pitchFamily="18" charset="0"/>
              </a:rPr>
              <a:t>face recognition</a:t>
            </a:r>
            <a:r>
              <a:rPr lang="en-US" sz="2200" b="0" i="0" dirty="0">
                <a:solidFill>
                  <a:srgbClr val="000000"/>
                </a:solidFill>
                <a:effectLst/>
                <a:latin typeface="Times New Roman" panose="02020603050405020304" pitchFamily="18" charset="0"/>
                <a:cs typeface="Times New Roman" panose="02020603050405020304" pitchFamily="18" charset="0"/>
              </a:rPr>
              <a:t>. </a:t>
            </a:r>
          </a:p>
          <a:p>
            <a:pPr>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If you are in search of the most in-demand and most-exciting career in the next few decades, a degree specializing in Machine Learning is a good start.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38558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8AB7-1C10-7F79-5AA6-66DBDEBF50B5}"/>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29B545EE-51F3-0A81-EA8C-50BD89CBF0FB}"/>
              </a:ext>
            </a:extLst>
          </p:cNvPr>
          <p:cNvSpPr>
            <a:spLocks noGrp="1"/>
          </p:cNvSpPr>
          <p:nvPr>
            <p:ph idx="1"/>
          </p:nvPr>
        </p:nvSpPr>
        <p:spPr/>
        <p:txBody>
          <a:bodyPr>
            <a:normAutofit/>
          </a:bodyPr>
          <a:lstStyle/>
          <a:p>
            <a:pPr marL="0" indent="0" algn="ctr">
              <a:buNone/>
            </a:pPr>
            <a:r>
              <a:rPr lang="en-US" sz="6000" b="1" dirty="0"/>
              <a:t>Why ML is important</a:t>
            </a:r>
          </a:p>
        </p:txBody>
      </p:sp>
    </p:spTree>
    <p:extLst>
      <p:ext uri="{BB962C8B-B14F-4D97-AF65-F5344CB8AC3E}">
        <p14:creationId xmlns:p14="http://schemas.microsoft.com/office/powerpoint/2010/main" val="4886510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75B8-0743-645C-21C5-B81E2959D448}"/>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C17578E3-6359-0100-C1D6-2330CC8C2947}"/>
              </a:ext>
            </a:extLst>
          </p:cNvPr>
          <p:cNvSpPr>
            <a:spLocks noGrp="1"/>
          </p:cNvSpPr>
          <p:nvPr>
            <p:ph idx="1"/>
          </p:nvPr>
        </p:nvSpPr>
        <p:spPr/>
        <p:txBody>
          <a:bodyPr>
            <a:normAutofit/>
          </a:bodyPr>
          <a:lstStyle/>
          <a:p>
            <a:pPr marL="0" indent="0" algn="ctr">
              <a:buNone/>
            </a:pPr>
            <a:r>
              <a:rPr lang="en-US" sz="6000" b="1" dirty="0"/>
              <a:t>Where does ML fit in?</a:t>
            </a:r>
          </a:p>
        </p:txBody>
      </p:sp>
    </p:spTree>
    <p:extLst>
      <p:ext uri="{BB962C8B-B14F-4D97-AF65-F5344CB8AC3E}">
        <p14:creationId xmlns:p14="http://schemas.microsoft.com/office/powerpoint/2010/main" val="32665731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2C5F-E265-0A3C-2D87-774EC414EBCC}"/>
              </a:ext>
            </a:extLst>
          </p:cNvPr>
          <p:cNvSpPr>
            <a:spLocks noGrp="1"/>
          </p:cNvSpPr>
          <p:nvPr>
            <p:ph type="title"/>
          </p:nvPr>
        </p:nvSpPr>
        <p:spPr>
          <a:xfrm>
            <a:off x="838200" y="365126"/>
            <a:ext cx="10515600" cy="842238"/>
          </a:xfrm>
        </p:spPr>
        <p:txBody>
          <a:bodyPr/>
          <a:lstStyle/>
          <a:p>
            <a:pPr algn="ctr"/>
            <a:r>
              <a:rPr lang="en-US" dirty="0"/>
              <a:t>Quick terminology </a:t>
            </a:r>
          </a:p>
        </p:txBody>
      </p:sp>
      <p:sp>
        <p:nvSpPr>
          <p:cNvPr id="3" name="Content Placeholder 2">
            <a:extLst>
              <a:ext uri="{FF2B5EF4-FFF2-40B4-BE49-F238E27FC236}">
                <a16:creationId xmlns:a16="http://schemas.microsoft.com/office/drawing/2014/main" id="{AF7232BC-DA0E-5C2E-19CA-27FF0A75740F}"/>
              </a:ext>
            </a:extLst>
          </p:cNvPr>
          <p:cNvSpPr>
            <a:spLocks noGrp="1"/>
          </p:cNvSpPr>
          <p:nvPr>
            <p:ph idx="1"/>
          </p:nvPr>
        </p:nvSpPr>
        <p:spPr>
          <a:xfrm>
            <a:off x="580747" y="1349406"/>
            <a:ext cx="10515600" cy="4942968"/>
          </a:xfrm>
        </p:spPr>
        <p:txBody>
          <a:bodyPr>
            <a:normAutofit/>
          </a:bodyPr>
          <a:lstStyle/>
          <a:p>
            <a:pPr>
              <a:lnSpc>
                <a:spcPct val="150000"/>
              </a:lnSpc>
            </a:pPr>
            <a:r>
              <a:rPr lang="en-US" sz="2200" b="1" dirty="0">
                <a:latin typeface="Times New Roman" panose="02020603050405020304" pitchFamily="18" charset="0"/>
                <a:cs typeface="Times New Roman" panose="02020603050405020304" pitchFamily="18" charset="0"/>
              </a:rPr>
              <a:t>Feature</a:t>
            </a:r>
            <a:r>
              <a:rPr lang="en-US" sz="2200" dirty="0">
                <a:latin typeface="Times New Roman" panose="02020603050405020304" pitchFamily="18" charset="0"/>
                <a:cs typeface="Times New Roman" panose="02020603050405020304" pitchFamily="18" charset="0"/>
              </a:rPr>
              <a:t>: Some aspect of the observation that we know. Could be a person’s hair color, the latitude and longitude of a city, or the number of rooms a house has. May be denoted as x </a:t>
            </a:r>
          </a:p>
          <a:p>
            <a:pPr>
              <a:lnSpc>
                <a:spcPct val="150000"/>
              </a:lnSpc>
            </a:pPr>
            <a:endParaRPr lang="en-US" sz="2200" b="1" dirty="0">
              <a:latin typeface="Times New Roman" panose="02020603050405020304" pitchFamily="18" charset="0"/>
              <a:cs typeface="Times New Roman" panose="02020603050405020304" pitchFamily="18" charset="0"/>
            </a:endParaRPr>
          </a:p>
          <a:p>
            <a:pPr marL="0" indent="0">
              <a:lnSpc>
                <a:spcPct val="150000"/>
              </a:lnSpc>
              <a:buNone/>
            </a:pPr>
            <a:endParaRPr lang="en-US" sz="2200" b="1" dirty="0">
              <a:latin typeface="Times New Roman" panose="02020603050405020304" pitchFamily="18" charset="0"/>
              <a:cs typeface="Times New Roman" panose="02020603050405020304" pitchFamily="18" charset="0"/>
            </a:endParaRPr>
          </a:p>
          <a:p>
            <a:pPr>
              <a:lnSpc>
                <a:spcPct val="150000"/>
              </a:lnSpc>
            </a:pPr>
            <a:r>
              <a:rPr lang="en-US" sz="2200" b="1" dirty="0">
                <a:latin typeface="Times New Roman" panose="02020603050405020304" pitchFamily="18" charset="0"/>
                <a:cs typeface="Times New Roman" panose="02020603050405020304" pitchFamily="18" charset="0"/>
              </a:rPr>
              <a:t>Label</a:t>
            </a:r>
            <a:r>
              <a:rPr lang="en-US" sz="2200" dirty="0">
                <a:latin typeface="Times New Roman" panose="02020603050405020304" pitchFamily="18" charset="0"/>
                <a:cs typeface="Times New Roman" panose="02020603050405020304" pitchFamily="18" charset="0"/>
              </a:rPr>
              <a:t>: The feature of an observation which we are trying to predict. For labelled observations, we already know the answer.</a:t>
            </a:r>
          </a:p>
        </p:txBody>
      </p:sp>
      <p:pic>
        <p:nvPicPr>
          <p:cNvPr id="2052" name="Picture 4" descr="Apple Stock Photos, Royalty Free Apple Images | Depositphotos">
            <a:extLst>
              <a:ext uri="{FF2B5EF4-FFF2-40B4-BE49-F238E27FC236}">
                <a16:creationId xmlns:a16="http://schemas.microsoft.com/office/drawing/2014/main" id="{79E5AB2B-F876-D8A8-BB60-5FDC8F984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860" y="2308194"/>
            <a:ext cx="1411134" cy="14111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pple Stock Photos, Royalty Free Apple Images | Depositphotos">
            <a:extLst>
              <a:ext uri="{FF2B5EF4-FFF2-40B4-BE49-F238E27FC236}">
                <a16:creationId xmlns:a16="http://schemas.microsoft.com/office/drawing/2014/main" id="{687E4F19-6F4F-4242-A8EA-227928387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854" y="5227144"/>
            <a:ext cx="1411134" cy="14111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E821B7-AA40-32BB-F7C5-803D3B9FDFBB}"/>
              </a:ext>
            </a:extLst>
          </p:cNvPr>
          <p:cNvSpPr txBox="1"/>
          <p:nvPr/>
        </p:nvSpPr>
        <p:spPr>
          <a:xfrm>
            <a:off x="1170577" y="5085102"/>
            <a:ext cx="729687" cy="369332"/>
          </a:xfrm>
          <a:prstGeom prst="rect">
            <a:avLst/>
          </a:prstGeom>
          <a:noFill/>
        </p:spPr>
        <p:txBody>
          <a:bodyPr wrap="none" rtlCol="0">
            <a:spAutoFit/>
          </a:bodyPr>
          <a:lstStyle/>
          <a:p>
            <a:r>
              <a:rPr lang="en-US" dirty="0"/>
              <a:t>Apple</a:t>
            </a:r>
          </a:p>
        </p:txBody>
      </p:sp>
      <p:pic>
        <p:nvPicPr>
          <p:cNvPr id="2054" name="Picture 6" descr="Dog, facts and photos">
            <a:extLst>
              <a:ext uri="{FF2B5EF4-FFF2-40B4-BE49-F238E27FC236}">
                <a16:creationId xmlns:a16="http://schemas.microsoft.com/office/drawing/2014/main" id="{DF6A4BDD-5CBC-BAC2-1B8F-D6C6CB743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0095" y="5584053"/>
            <a:ext cx="1300775" cy="9743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508228-B22D-2EB7-9A30-21680492BA0A}"/>
              </a:ext>
            </a:extLst>
          </p:cNvPr>
          <p:cNvSpPr txBox="1"/>
          <p:nvPr/>
        </p:nvSpPr>
        <p:spPr>
          <a:xfrm>
            <a:off x="2861399" y="5143700"/>
            <a:ext cx="558166" cy="369332"/>
          </a:xfrm>
          <a:prstGeom prst="rect">
            <a:avLst/>
          </a:prstGeom>
          <a:noFill/>
        </p:spPr>
        <p:txBody>
          <a:bodyPr wrap="none" rtlCol="0">
            <a:spAutoFit/>
          </a:bodyPr>
          <a:lstStyle/>
          <a:p>
            <a:r>
              <a:rPr lang="en-US" dirty="0"/>
              <a:t>Dog</a:t>
            </a:r>
          </a:p>
        </p:txBody>
      </p:sp>
      <p:pic>
        <p:nvPicPr>
          <p:cNvPr id="2056" name="Picture 8" descr="10,000+ Best Cat Photos · 100% Free Download · Pexels Stock Photos">
            <a:extLst>
              <a:ext uri="{FF2B5EF4-FFF2-40B4-BE49-F238E27FC236}">
                <a16:creationId xmlns:a16="http://schemas.microsoft.com/office/drawing/2014/main" id="{FC61BC96-50CD-6698-1963-B6FEB2F87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073" y="5584053"/>
            <a:ext cx="1469474" cy="974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FEB6FC-D1B2-6C4F-4C87-FDC4E40FE79D}"/>
              </a:ext>
            </a:extLst>
          </p:cNvPr>
          <p:cNvSpPr txBox="1"/>
          <p:nvPr/>
        </p:nvSpPr>
        <p:spPr>
          <a:xfrm>
            <a:off x="4870829" y="5212917"/>
            <a:ext cx="465961" cy="369332"/>
          </a:xfrm>
          <a:prstGeom prst="rect">
            <a:avLst/>
          </a:prstGeom>
          <a:noFill/>
        </p:spPr>
        <p:txBody>
          <a:bodyPr wrap="none" rtlCol="0">
            <a:spAutoFit/>
          </a:bodyPr>
          <a:lstStyle/>
          <a:p>
            <a:r>
              <a:rPr lang="en-US" dirty="0"/>
              <a:t>cat</a:t>
            </a:r>
          </a:p>
        </p:txBody>
      </p:sp>
      <p:sp>
        <p:nvSpPr>
          <p:cNvPr id="8" name="Double Bracket 7">
            <a:extLst>
              <a:ext uri="{FF2B5EF4-FFF2-40B4-BE49-F238E27FC236}">
                <a16:creationId xmlns:a16="http://schemas.microsoft.com/office/drawing/2014/main" id="{BE1388B0-87D3-8B3F-FB37-89F494F71E1B}"/>
              </a:ext>
            </a:extLst>
          </p:cNvPr>
          <p:cNvSpPr/>
          <p:nvPr/>
        </p:nvSpPr>
        <p:spPr>
          <a:xfrm>
            <a:off x="3346882" y="2539014"/>
            <a:ext cx="3417902" cy="118031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Color: red</a:t>
            </a:r>
          </a:p>
          <a:p>
            <a:pPr algn="ctr"/>
            <a:r>
              <a:rPr lang="en-US" dirty="0"/>
              <a:t>     Shape: circle </a:t>
            </a:r>
          </a:p>
          <a:p>
            <a:pPr algn="ctr"/>
            <a:r>
              <a:rPr lang="en-US" dirty="0"/>
              <a:t>Type: fruit </a:t>
            </a:r>
          </a:p>
          <a:p>
            <a:pPr algn="ctr"/>
            <a:r>
              <a:rPr lang="en-US" dirty="0"/>
              <a:t>Leafe: yes</a:t>
            </a:r>
          </a:p>
        </p:txBody>
      </p:sp>
    </p:spTree>
    <p:extLst>
      <p:ext uri="{BB962C8B-B14F-4D97-AF65-F5344CB8AC3E}">
        <p14:creationId xmlns:p14="http://schemas.microsoft.com/office/powerpoint/2010/main" val="35696521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AFEF-D71B-D773-E194-27E79F2E02DB}"/>
              </a:ext>
            </a:extLst>
          </p:cNvPr>
          <p:cNvSpPr>
            <a:spLocks noGrp="1"/>
          </p:cNvSpPr>
          <p:nvPr>
            <p:ph type="title"/>
          </p:nvPr>
        </p:nvSpPr>
        <p:spPr>
          <a:xfrm>
            <a:off x="838200" y="365126"/>
            <a:ext cx="10515600" cy="886626"/>
          </a:xfrm>
        </p:spPr>
        <p:txBody>
          <a:bodyPr/>
          <a:lstStyle/>
          <a:p>
            <a:pPr algn="ctr"/>
            <a:r>
              <a:rPr lang="en-US" dirty="0"/>
              <a:t>ML types</a:t>
            </a:r>
          </a:p>
        </p:txBody>
      </p:sp>
      <p:pic>
        <p:nvPicPr>
          <p:cNvPr id="2050" name="Picture 2" descr="10 Companies Using Machine Learning in Cool Ways">
            <a:extLst>
              <a:ext uri="{FF2B5EF4-FFF2-40B4-BE49-F238E27FC236}">
                <a16:creationId xmlns:a16="http://schemas.microsoft.com/office/drawing/2014/main" id="{1C66B304-14EC-BE27-44AD-271DEEEFE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509" y="1650365"/>
            <a:ext cx="6769424" cy="48425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315740-B822-69D6-9EE2-CEDCB0BF386F}"/>
              </a:ext>
            </a:extLst>
          </p:cNvPr>
          <p:cNvSpPr txBox="1"/>
          <p:nvPr/>
        </p:nvSpPr>
        <p:spPr>
          <a:xfrm>
            <a:off x="336611" y="6581001"/>
            <a:ext cx="5759389" cy="276999"/>
          </a:xfrm>
          <a:prstGeom prst="rect">
            <a:avLst/>
          </a:prstGeom>
          <a:noFill/>
        </p:spPr>
        <p:txBody>
          <a:bodyPr wrap="square">
            <a:spAutoFit/>
          </a:bodyPr>
          <a:lstStyle/>
          <a:p>
            <a:r>
              <a:rPr lang="en-US" sz="1200" dirty="0"/>
              <a:t>https://www.wordstream.com/blog/ws/2017/07/28/machine-learning-applications</a:t>
            </a:r>
          </a:p>
        </p:txBody>
      </p:sp>
    </p:spTree>
    <p:extLst>
      <p:ext uri="{BB962C8B-B14F-4D97-AF65-F5344CB8AC3E}">
        <p14:creationId xmlns:p14="http://schemas.microsoft.com/office/powerpoint/2010/main" val="31133520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1E2B-BC2D-75C8-6E4E-8AB986884EC8}"/>
              </a:ext>
            </a:extLst>
          </p:cNvPr>
          <p:cNvSpPr>
            <a:spLocks noGrp="1"/>
          </p:cNvSpPr>
          <p:nvPr>
            <p:ph type="title"/>
          </p:nvPr>
        </p:nvSpPr>
        <p:spPr>
          <a:xfrm>
            <a:off x="838200" y="267470"/>
            <a:ext cx="10515600" cy="694415"/>
          </a:xfrm>
        </p:spPr>
        <p:txBody>
          <a:bodyPr>
            <a:normAutofit fontScale="90000"/>
          </a:bodyPr>
          <a:lstStyle/>
          <a:p>
            <a:pPr algn="ctr"/>
            <a:r>
              <a:rPr lang="en-US" dirty="0"/>
              <a:t>Supervised learning  </a:t>
            </a:r>
          </a:p>
        </p:txBody>
      </p:sp>
      <p:pic>
        <p:nvPicPr>
          <p:cNvPr id="3076" name="Picture 4" descr="Example Of Supervised Machine Learning Shop Cheap, 54% OFF | g-quiz.com">
            <a:extLst>
              <a:ext uri="{FF2B5EF4-FFF2-40B4-BE49-F238E27FC236}">
                <a16:creationId xmlns:a16="http://schemas.microsoft.com/office/drawing/2014/main" id="{9ABC6F0B-3E52-763F-538A-A77072DC0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462" y="2263806"/>
            <a:ext cx="7557054" cy="35346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3CF38DA-E72B-B4DB-F64C-72ED710F412E}"/>
              </a:ext>
            </a:extLst>
          </p:cNvPr>
          <p:cNvSpPr/>
          <p:nvPr/>
        </p:nvSpPr>
        <p:spPr>
          <a:xfrm>
            <a:off x="3169328" y="1890944"/>
            <a:ext cx="7918188" cy="418138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8" name="TextBox 7">
            <a:extLst>
              <a:ext uri="{FF2B5EF4-FFF2-40B4-BE49-F238E27FC236}">
                <a16:creationId xmlns:a16="http://schemas.microsoft.com/office/drawing/2014/main" id="{FED8B372-FA74-C732-EBD4-0412D4E2E98E}"/>
              </a:ext>
            </a:extLst>
          </p:cNvPr>
          <p:cNvSpPr txBox="1"/>
          <p:nvPr/>
        </p:nvSpPr>
        <p:spPr>
          <a:xfrm>
            <a:off x="419470" y="1428179"/>
            <a:ext cx="6094520" cy="430887"/>
          </a:xfrm>
          <a:prstGeom prst="rect">
            <a:avLst/>
          </a:prstGeom>
          <a:noFill/>
        </p:spPr>
        <p:txBody>
          <a:bodyPr wrap="square">
            <a:spAutoFit/>
          </a:bodyPr>
          <a:lstStyle/>
          <a:p>
            <a:pPr marL="108000">
              <a:spcAft>
                <a:spcPts val="1414"/>
              </a:spcAft>
              <a:buClr>
                <a:srgbClr val="000000"/>
              </a:buClr>
              <a:buSzPct val="100000"/>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We have a set of </a:t>
            </a:r>
            <a:r>
              <a:rPr lang="en-US" sz="2200" b="1" strike="noStrike" spc="-1" dirty="0">
                <a:solidFill>
                  <a:srgbClr val="FF0000"/>
                </a:solidFill>
                <a:uFill>
                  <a:solidFill>
                    <a:srgbClr val="FFFFFF"/>
                  </a:solidFill>
                </a:uFill>
                <a:latin typeface="Times New Roman" panose="02020603050405020304" pitchFamily="18" charset="0"/>
                <a:cs typeface="Times New Roman" panose="02020603050405020304" pitchFamily="18" charset="0"/>
              </a:rPr>
              <a:t>labeled</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training samples</a:t>
            </a:r>
          </a:p>
        </p:txBody>
      </p:sp>
    </p:spTree>
    <p:extLst>
      <p:ext uri="{BB962C8B-B14F-4D97-AF65-F5344CB8AC3E}">
        <p14:creationId xmlns:p14="http://schemas.microsoft.com/office/powerpoint/2010/main" val="10920911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CFA3-E1B3-A648-7BAF-E8DB4115E8D8}"/>
              </a:ext>
            </a:extLst>
          </p:cNvPr>
          <p:cNvSpPr>
            <a:spLocks noGrp="1"/>
          </p:cNvSpPr>
          <p:nvPr>
            <p:ph type="title"/>
          </p:nvPr>
        </p:nvSpPr>
        <p:spPr>
          <a:xfrm>
            <a:off x="838200" y="365125"/>
            <a:ext cx="10515600" cy="611419"/>
          </a:xfrm>
        </p:spPr>
        <p:txBody>
          <a:bodyPr>
            <a:normAutofit fontScale="90000"/>
          </a:bodyPr>
          <a:lstStyle/>
          <a:p>
            <a:pPr algn="ctr"/>
            <a:r>
              <a:rPr lang="en-US" dirty="0"/>
              <a:t>Supervised learning </a:t>
            </a:r>
          </a:p>
        </p:txBody>
      </p:sp>
      <p:sp>
        <p:nvSpPr>
          <p:cNvPr id="3" name="Content Placeholder 2">
            <a:extLst>
              <a:ext uri="{FF2B5EF4-FFF2-40B4-BE49-F238E27FC236}">
                <a16:creationId xmlns:a16="http://schemas.microsoft.com/office/drawing/2014/main" id="{6B8D4C4A-D97F-5386-EA5E-031AFF554288}"/>
              </a:ext>
            </a:extLst>
          </p:cNvPr>
          <p:cNvSpPr>
            <a:spLocks noGrp="1"/>
          </p:cNvSpPr>
          <p:nvPr>
            <p:ph idx="1"/>
          </p:nvPr>
        </p:nvSpPr>
        <p:spPr>
          <a:xfrm>
            <a:off x="838200" y="1260629"/>
            <a:ext cx="10515600" cy="4916334"/>
          </a:xfrm>
        </p:spPr>
        <p:txBody>
          <a:bodyPr>
            <a:normAutofit/>
          </a:bodyPr>
          <a:lstStyle/>
          <a:p>
            <a:pPr>
              <a:lnSpc>
                <a:spcPct val="150000"/>
              </a:lnSpc>
            </a:pPr>
            <a:r>
              <a:rPr lang="en-US" sz="2200" b="1" i="0" dirty="0">
                <a:solidFill>
                  <a:srgbClr val="222222"/>
                </a:solidFill>
                <a:effectLst/>
                <a:latin typeface="Times New Roman" panose="02020603050405020304" pitchFamily="18" charset="0"/>
                <a:cs typeface="Times New Roman" panose="02020603050405020304" pitchFamily="18" charset="0"/>
              </a:rPr>
              <a:t>Supervised Machine Learning</a:t>
            </a:r>
            <a:r>
              <a:rPr lang="en-US" sz="2200" b="0" i="0" dirty="0">
                <a:solidFill>
                  <a:srgbClr val="222222"/>
                </a:solidFill>
                <a:effectLst/>
                <a:latin typeface="Times New Roman" panose="02020603050405020304" pitchFamily="18" charset="0"/>
                <a:cs typeface="Times New Roman" panose="02020603050405020304" pitchFamily="18" charset="0"/>
              </a:rPr>
              <a:t> is an algorithm that learns from labeled training data to predict outcomes for unforeseen data. In Supervised learning, train the machine using data that is well “</a:t>
            </a:r>
            <a:r>
              <a:rPr lang="en-US" sz="2200" b="1" i="0" u="sng" dirty="0">
                <a:solidFill>
                  <a:srgbClr val="222222"/>
                </a:solidFill>
                <a:effectLst/>
                <a:latin typeface="Times New Roman" panose="02020603050405020304" pitchFamily="18" charset="0"/>
                <a:cs typeface="Times New Roman" panose="02020603050405020304" pitchFamily="18" charset="0"/>
              </a:rPr>
              <a:t>labeled</a:t>
            </a:r>
            <a:r>
              <a:rPr lang="en-US" sz="2200" b="0" i="0" dirty="0">
                <a:solidFill>
                  <a:srgbClr val="222222"/>
                </a:solidFill>
                <a:effectLst/>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pic>
        <p:nvPicPr>
          <p:cNvPr id="5122" name="Picture 2" descr="Apple Images – Browse 2,430,291 Stock Photos, Vectors, and Video | Adobe  Stock">
            <a:extLst>
              <a:ext uri="{FF2B5EF4-FFF2-40B4-BE49-F238E27FC236}">
                <a16:creationId xmlns:a16="http://schemas.microsoft.com/office/drawing/2014/main" id="{D4EB8CB2-3212-401F-7C19-C1B76C46C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439" y="4816228"/>
            <a:ext cx="1580855" cy="16448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691,670 Oranges Stock Photos, Pictures &amp; Royalty-Free Images - iStock">
            <a:extLst>
              <a:ext uri="{FF2B5EF4-FFF2-40B4-BE49-F238E27FC236}">
                <a16:creationId xmlns:a16="http://schemas.microsoft.com/office/drawing/2014/main" id="{F4C04AFC-A094-41D1-95F8-08CA07C3A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071" y="4727185"/>
            <a:ext cx="1787975" cy="1644820"/>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Magnetic Disk 3">
            <a:extLst>
              <a:ext uri="{FF2B5EF4-FFF2-40B4-BE49-F238E27FC236}">
                <a16:creationId xmlns:a16="http://schemas.microsoft.com/office/drawing/2014/main" id="{7013C78F-B537-0793-5784-B4E3ABB6CEBB}"/>
              </a:ext>
            </a:extLst>
          </p:cNvPr>
          <p:cNvSpPr/>
          <p:nvPr/>
        </p:nvSpPr>
        <p:spPr>
          <a:xfrm>
            <a:off x="7563283" y="3982207"/>
            <a:ext cx="2148396" cy="13316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t>
            </a:r>
          </a:p>
        </p:txBody>
      </p:sp>
      <p:sp>
        <p:nvSpPr>
          <p:cNvPr id="5" name="TextBox 4">
            <a:extLst>
              <a:ext uri="{FF2B5EF4-FFF2-40B4-BE49-F238E27FC236}">
                <a16:creationId xmlns:a16="http://schemas.microsoft.com/office/drawing/2014/main" id="{2689234C-A544-CCBF-2EB2-751623A49459}"/>
              </a:ext>
            </a:extLst>
          </p:cNvPr>
          <p:cNvSpPr txBox="1"/>
          <p:nvPr/>
        </p:nvSpPr>
        <p:spPr>
          <a:xfrm>
            <a:off x="3072492" y="3309610"/>
            <a:ext cx="1651158" cy="646331"/>
          </a:xfrm>
          <a:prstGeom prst="rect">
            <a:avLst/>
          </a:prstGeom>
          <a:noFill/>
        </p:spPr>
        <p:txBody>
          <a:bodyPr wrap="none" rtlCol="0">
            <a:spAutoFit/>
          </a:bodyPr>
          <a:lstStyle/>
          <a:p>
            <a:r>
              <a:rPr lang="en-US" dirty="0"/>
              <a:t>Label 1: Apple </a:t>
            </a:r>
          </a:p>
          <a:p>
            <a:r>
              <a:rPr lang="en-US" dirty="0"/>
              <a:t>Label 2: Orange</a:t>
            </a:r>
          </a:p>
        </p:txBody>
      </p:sp>
      <p:sp>
        <p:nvSpPr>
          <p:cNvPr id="6" name="Flowchart: Summing Junction 5">
            <a:extLst>
              <a:ext uri="{FF2B5EF4-FFF2-40B4-BE49-F238E27FC236}">
                <a16:creationId xmlns:a16="http://schemas.microsoft.com/office/drawing/2014/main" id="{4BB5856C-789D-5301-C76A-C08271F9CE4B}"/>
              </a:ext>
            </a:extLst>
          </p:cNvPr>
          <p:cNvSpPr/>
          <p:nvPr/>
        </p:nvSpPr>
        <p:spPr>
          <a:xfrm>
            <a:off x="3534303" y="4097984"/>
            <a:ext cx="592171" cy="576201"/>
          </a:xfrm>
          <a:prstGeom prst="flowChartSummingJunction">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Arrow: Right 6">
            <a:extLst>
              <a:ext uri="{FF2B5EF4-FFF2-40B4-BE49-F238E27FC236}">
                <a16:creationId xmlns:a16="http://schemas.microsoft.com/office/drawing/2014/main" id="{63F1E448-120B-27E5-412A-96D06C28FFB1}"/>
              </a:ext>
            </a:extLst>
          </p:cNvPr>
          <p:cNvSpPr/>
          <p:nvPr/>
        </p:nvSpPr>
        <p:spPr>
          <a:xfrm>
            <a:off x="6058418" y="4255940"/>
            <a:ext cx="990208" cy="71824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86E131-86AE-5563-5356-E375B71386EB}"/>
              </a:ext>
            </a:extLst>
          </p:cNvPr>
          <p:cNvSpPr txBox="1"/>
          <p:nvPr/>
        </p:nvSpPr>
        <p:spPr>
          <a:xfrm>
            <a:off x="8147507" y="3392586"/>
            <a:ext cx="979948" cy="369332"/>
          </a:xfrm>
          <a:prstGeom prst="rect">
            <a:avLst/>
          </a:prstGeom>
          <a:noFill/>
        </p:spPr>
        <p:txBody>
          <a:bodyPr wrap="none" rtlCol="0">
            <a:spAutoFit/>
          </a:bodyPr>
          <a:lstStyle/>
          <a:p>
            <a:r>
              <a:rPr lang="en-US" dirty="0"/>
              <a:t>Training </a:t>
            </a:r>
          </a:p>
        </p:txBody>
      </p:sp>
    </p:spTree>
    <p:extLst>
      <p:ext uri="{BB962C8B-B14F-4D97-AF65-F5344CB8AC3E}">
        <p14:creationId xmlns:p14="http://schemas.microsoft.com/office/powerpoint/2010/main" val="2331202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16F99-1D9B-C36D-61C1-8030328F2881}"/>
              </a:ext>
            </a:extLst>
          </p:cNvPr>
          <p:cNvSpPr>
            <a:spLocks noGrp="1"/>
          </p:cNvSpPr>
          <p:nvPr>
            <p:ph type="title"/>
          </p:nvPr>
        </p:nvSpPr>
        <p:spPr>
          <a:xfrm>
            <a:off x="838200" y="365125"/>
            <a:ext cx="10515600" cy="611419"/>
          </a:xfrm>
        </p:spPr>
        <p:txBody>
          <a:bodyPr>
            <a:normAutofit fontScale="90000"/>
          </a:bodyPr>
          <a:lstStyle/>
          <a:p>
            <a:pPr algn="ctr"/>
            <a:r>
              <a:rPr lang="en-US" dirty="0"/>
              <a:t>Supervised learning </a:t>
            </a:r>
          </a:p>
        </p:txBody>
      </p:sp>
      <p:sp>
        <p:nvSpPr>
          <p:cNvPr id="3" name="Content Placeholder 2">
            <a:extLst>
              <a:ext uri="{FF2B5EF4-FFF2-40B4-BE49-F238E27FC236}">
                <a16:creationId xmlns:a16="http://schemas.microsoft.com/office/drawing/2014/main" id="{4DD0EBEE-02C4-AB4A-ACDA-3ED2561DEF18}"/>
              </a:ext>
            </a:extLst>
          </p:cNvPr>
          <p:cNvSpPr>
            <a:spLocks noGrp="1"/>
          </p:cNvSpPr>
          <p:nvPr>
            <p:ph idx="1"/>
          </p:nvPr>
        </p:nvSpPr>
        <p:spPr>
          <a:xfrm>
            <a:off x="838200" y="1420427"/>
            <a:ext cx="10515600" cy="4756536"/>
          </a:xfrm>
        </p:spPr>
        <p:txBody>
          <a:bodyPr>
            <a:noAutofit/>
          </a:bodyPr>
          <a:lstStyle/>
          <a:p>
            <a:pPr>
              <a:lnSpc>
                <a:spcPct val="150000"/>
              </a:lnSpc>
            </a:pPr>
            <a:r>
              <a:rPr lang="en-US" sz="2200" b="0" i="0" dirty="0">
                <a:effectLst/>
                <a:latin typeface="Times New Roman" panose="02020603050405020304" pitchFamily="18" charset="0"/>
                <a:cs typeface="Times New Roman" panose="02020603050405020304" pitchFamily="18" charset="0"/>
              </a:rPr>
              <a:t>Supervised learning uses a training set to teach models to yield the </a:t>
            </a:r>
            <a:r>
              <a:rPr lang="en-US" sz="2200" b="1" i="0" dirty="0">
                <a:effectLst/>
                <a:latin typeface="Times New Roman" panose="02020603050405020304" pitchFamily="18" charset="0"/>
                <a:cs typeface="Times New Roman" panose="02020603050405020304" pitchFamily="18" charset="0"/>
              </a:rPr>
              <a:t>desired output</a:t>
            </a:r>
            <a:r>
              <a:rPr lang="en-US" sz="2200" b="0" i="0" dirty="0">
                <a:effectLst/>
                <a:latin typeface="Times New Roman" panose="02020603050405020304" pitchFamily="18" charset="0"/>
                <a:cs typeface="Times New Roman" panose="02020603050405020304" pitchFamily="18" charset="0"/>
              </a:rPr>
              <a:t>. This training dataset includes </a:t>
            </a:r>
            <a:r>
              <a:rPr lang="en-US" sz="2200" b="1" i="0" dirty="0">
                <a:effectLst/>
                <a:latin typeface="Times New Roman" panose="02020603050405020304" pitchFamily="18" charset="0"/>
                <a:cs typeface="Times New Roman" panose="02020603050405020304" pitchFamily="18" charset="0"/>
              </a:rPr>
              <a:t>inputs</a:t>
            </a:r>
            <a:r>
              <a:rPr lang="en-US" sz="2200" b="0" i="0" dirty="0">
                <a:effectLst/>
                <a:latin typeface="Times New Roman" panose="02020603050405020304" pitchFamily="18" charset="0"/>
                <a:cs typeface="Times New Roman" panose="02020603050405020304" pitchFamily="18" charset="0"/>
              </a:rPr>
              <a:t> and </a:t>
            </a:r>
            <a:r>
              <a:rPr lang="en-US" sz="2200" b="1" i="0" dirty="0">
                <a:effectLst/>
                <a:latin typeface="Times New Roman" panose="02020603050405020304" pitchFamily="18" charset="0"/>
                <a:cs typeface="Times New Roman" panose="02020603050405020304" pitchFamily="18" charset="0"/>
              </a:rPr>
              <a:t>correct outputs</a:t>
            </a:r>
            <a:r>
              <a:rPr lang="en-US" sz="2200" b="0" i="0" dirty="0">
                <a:effectLst/>
                <a:latin typeface="Times New Roman" panose="02020603050405020304" pitchFamily="18" charset="0"/>
                <a:cs typeface="Times New Roman" panose="02020603050405020304" pitchFamily="18" charset="0"/>
              </a:rPr>
              <a:t>, which allow the model to learn over time. </a:t>
            </a:r>
          </a:p>
          <a:p>
            <a:pPr algn="l" fontAlgn="base">
              <a:lnSpc>
                <a:spcPct val="150000"/>
              </a:lnSpc>
            </a:pPr>
            <a:r>
              <a:rPr lang="en-US" sz="2200" b="0" i="0" dirty="0">
                <a:effectLst/>
                <a:latin typeface="Times New Roman" panose="02020603050405020304" pitchFamily="18" charset="0"/>
                <a:cs typeface="Times New Roman" panose="02020603050405020304" pitchFamily="18" charset="0"/>
              </a:rPr>
              <a:t>Supervised learning:</a:t>
            </a:r>
          </a:p>
          <a:p>
            <a:pPr marL="0" indent="0" algn="l" fontAlgn="base">
              <a:lnSpc>
                <a:spcPct val="150000"/>
              </a:lnSpc>
              <a:buNone/>
            </a:pPr>
            <a:r>
              <a:rPr lang="en-US" sz="2200" b="1" i="0" dirty="0">
                <a:effectLst/>
                <a:latin typeface="Times New Roman" panose="02020603050405020304" pitchFamily="18" charset="0"/>
                <a:cs typeface="Times New Roman" panose="02020603050405020304" pitchFamily="18" charset="0"/>
              </a:rPr>
              <a:t>     · </a:t>
            </a:r>
            <a:r>
              <a:rPr lang="en-US" sz="2200" b="0" i="0" dirty="0">
                <a:effectLst/>
                <a:latin typeface="Times New Roman" panose="02020603050405020304" pitchFamily="18" charset="0"/>
                <a:cs typeface="Times New Roman" panose="02020603050405020304" pitchFamily="18" charset="0"/>
              </a:rPr>
              <a:t>Is simpler and more common than </a:t>
            </a:r>
            <a:r>
              <a:rPr lang="en-US" sz="2200" dirty="0">
                <a:latin typeface="Times New Roman" panose="02020603050405020304" pitchFamily="18" charset="0"/>
                <a:cs typeface="Times New Roman" panose="02020603050405020304" pitchFamily="18" charset="0"/>
              </a:rPr>
              <a:t>another</a:t>
            </a:r>
            <a:r>
              <a:rPr lang="en-US" sz="2200" b="0" i="0" dirty="0">
                <a:effectLst/>
                <a:latin typeface="Times New Roman" panose="02020603050405020304" pitchFamily="18" charset="0"/>
                <a:cs typeface="Times New Roman" panose="02020603050405020304" pitchFamily="18" charset="0"/>
              </a:rPr>
              <a:t> learning types</a:t>
            </a:r>
          </a:p>
          <a:p>
            <a:pPr marL="0" indent="0" algn="l" fontAlgn="base">
              <a:lnSpc>
                <a:spcPct val="150000"/>
              </a:lnSpc>
              <a:buNone/>
            </a:pPr>
            <a:r>
              <a:rPr lang="en-US" sz="2200" b="1" i="0" dirty="0">
                <a:effectLst/>
                <a:latin typeface="Times New Roman" panose="02020603050405020304" pitchFamily="18" charset="0"/>
                <a:cs typeface="Times New Roman" panose="02020603050405020304" pitchFamily="18" charset="0"/>
              </a:rPr>
              <a:t>     · </a:t>
            </a:r>
            <a:r>
              <a:rPr lang="en-US" sz="2200" b="0" i="0" dirty="0">
                <a:effectLst/>
                <a:latin typeface="Times New Roman" panose="02020603050405020304" pitchFamily="18" charset="0"/>
                <a:cs typeface="Times New Roman" panose="02020603050405020304" pitchFamily="18" charset="0"/>
              </a:rPr>
              <a:t>Is used when the human practitioner knows the answer, and wants to train the AI</a:t>
            </a:r>
          </a:p>
          <a:p>
            <a:pPr marL="0" indent="0" algn="l" fontAlgn="base">
              <a:lnSpc>
                <a:spcPct val="150000"/>
              </a:lnSpc>
              <a:buNone/>
            </a:pPr>
            <a:r>
              <a:rPr lang="en-US" sz="2200" b="1" i="0" dirty="0">
                <a:effectLst/>
                <a:latin typeface="Times New Roman" panose="02020603050405020304" pitchFamily="18" charset="0"/>
                <a:cs typeface="Times New Roman" panose="02020603050405020304" pitchFamily="18" charset="0"/>
              </a:rPr>
              <a:t>     · </a:t>
            </a:r>
            <a:r>
              <a:rPr lang="en-US" sz="2200" b="0" i="0" dirty="0">
                <a:effectLst/>
                <a:latin typeface="Times New Roman" panose="02020603050405020304" pitchFamily="18" charset="0"/>
                <a:cs typeface="Times New Roman" panose="02020603050405020304" pitchFamily="18" charset="0"/>
              </a:rPr>
              <a:t>Classifies and processes data using machine language</a:t>
            </a:r>
          </a:p>
          <a:p>
            <a:pPr marL="0" indent="0" algn="l" fontAlgn="base">
              <a:lnSpc>
                <a:spcPct val="150000"/>
              </a:lnSpc>
              <a:buNone/>
            </a:pPr>
            <a:r>
              <a:rPr lang="en-US" sz="2200" b="1" i="0" dirty="0">
                <a:effectLst/>
                <a:latin typeface="Times New Roman" panose="02020603050405020304" pitchFamily="18" charset="0"/>
                <a:cs typeface="Times New Roman" panose="02020603050405020304" pitchFamily="18" charset="0"/>
              </a:rPr>
              <a:t>     · </a:t>
            </a:r>
            <a:r>
              <a:rPr lang="en-US" sz="2200" b="0" i="0" dirty="0">
                <a:effectLst/>
                <a:latin typeface="Times New Roman" panose="02020603050405020304" pitchFamily="18" charset="0"/>
                <a:cs typeface="Times New Roman" panose="02020603050405020304" pitchFamily="18" charset="0"/>
              </a:rPr>
              <a:t>Uses labeled data (i.e. that which has been classified)</a:t>
            </a:r>
          </a:p>
        </p:txBody>
      </p:sp>
      <p:sp>
        <p:nvSpPr>
          <p:cNvPr id="5" name="TextBox 4">
            <a:extLst>
              <a:ext uri="{FF2B5EF4-FFF2-40B4-BE49-F238E27FC236}">
                <a16:creationId xmlns:a16="http://schemas.microsoft.com/office/drawing/2014/main" id="{1F80E620-EEA3-11D8-9232-097BDFD367B9}"/>
              </a:ext>
            </a:extLst>
          </p:cNvPr>
          <p:cNvSpPr txBox="1"/>
          <p:nvPr/>
        </p:nvSpPr>
        <p:spPr>
          <a:xfrm>
            <a:off x="838200" y="3429000"/>
            <a:ext cx="10515600" cy="646331"/>
          </a:xfrm>
          <a:prstGeom prst="rect">
            <a:avLst/>
          </a:prstGeom>
          <a:noFill/>
        </p:spPr>
        <p:txBody>
          <a:bodyPr wrap="square">
            <a:spAutoFit/>
          </a:bodyPr>
          <a:lstStyle/>
          <a:p>
            <a:pPr algn="l" fontAlgn="base"/>
            <a:r>
              <a:rPr lang="en-US" b="0" i="0" dirty="0">
                <a:effectLst/>
                <a:latin typeface="Times New Roman" panose="02020603050405020304" pitchFamily="18" charset="0"/>
                <a:cs typeface="Times New Roman" panose="02020603050405020304" pitchFamily="18" charset="0"/>
              </a:rPr>
              <a:t/>
            </a:r>
            <a:br>
              <a:rPr lang="en-US" b="0" i="0" dirty="0">
                <a:effectLst/>
                <a:latin typeface="Times New Roman" panose="02020603050405020304" pitchFamily="18" charset="0"/>
                <a:cs typeface="Times New Roman" panose="02020603050405020304" pitchFamily="18" charset="0"/>
              </a:rPr>
            </a:br>
            <a:endParaRPr lang="en-U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9919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531E-997B-656D-1799-BCBBD1FA1AAE}"/>
              </a:ext>
            </a:extLst>
          </p:cNvPr>
          <p:cNvSpPr>
            <a:spLocks noGrp="1"/>
          </p:cNvSpPr>
          <p:nvPr>
            <p:ph type="title"/>
          </p:nvPr>
        </p:nvSpPr>
        <p:spPr>
          <a:xfrm>
            <a:off x="838200" y="365125"/>
            <a:ext cx="10515600" cy="709073"/>
          </a:xfrm>
        </p:spPr>
        <p:txBody>
          <a:bodyPr/>
          <a:lstStyle/>
          <a:p>
            <a:pPr algn="ctr"/>
            <a:r>
              <a:rPr lang="en-US" dirty="0"/>
              <a:t>Supervised learning. Types </a:t>
            </a:r>
          </a:p>
        </p:txBody>
      </p:sp>
      <p:sp>
        <p:nvSpPr>
          <p:cNvPr id="3" name="Content Placeholder 2">
            <a:extLst>
              <a:ext uri="{FF2B5EF4-FFF2-40B4-BE49-F238E27FC236}">
                <a16:creationId xmlns:a16="http://schemas.microsoft.com/office/drawing/2014/main" id="{BC96D3DD-6F0D-C61A-B57B-9BE20BB59908}"/>
              </a:ext>
            </a:extLst>
          </p:cNvPr>
          <p:cNvSpPr>
            <a:spLocks noGrp="1"/>
          </p:cNvSpPr>
          <p:nvPr>
            <p:ph idx="1"/>
          </p:nvPr>
        </p:nvSpPr>
        <p:spPr/>
        <p:txBody>
          <a:bodyPr>
            <a:noAutofit/>
          </a:bodyPr>
          <a:lstStyle/>
          <a:p>
            <a:pPr>
              <a:lnSpc>
                <a:spcPct val="150000"/>
              </a:lnSpc>
            </a:pPr>
            <a:r>
              <a:rPr lang="en-US" sz="2200" b="0" i="0" dirty="0">
                <a:effectLst/>
                <a:latin typeface="Times New Roman" panose="02020603050405020304" pitchFamily="18" charset="0"/>
                <a:cs typeface="Times New Roman" panose="02020603050405020304" pitchFamily="18" charset="0"/>
              </a:rPr>
              <a:t>Supervised learning can be separated into two types of problems when data mining—classification and regression:</a:t>
            </a:r>
          </a:p>
          <a:p>
            <a:pPr>
              <a:lnSpc>
                <a:spcPct val="150000"/>
              </a:lnSpc>
            </a:pPr>
            <a:r>
              <a:rPr lang="en-US" sz="2200" b="1" i="0" dirty="0">
                <a:effectLst/>
                <a:latin typeface="Times New Roman" panose="02020603050405020304" pitchFamily="18" charset="0"/>
                <a:cs typeface="Times New Roman" panose="02020603050405020304" pitchFamily="18" charset="0"/>
              </a:rPr>
              <a:t>Classification</a:t>
            </a:r>
            <a:r>
              <a:rPr lang="en-US" sz="2200" b="0" i="0" dirty="0">
                <a:effectLst/>
                <a:latin typeface="Times New Roman" panose="02020603050405020304" pitchFamily="18" charset="0"/>
                <a:cs typeface="Times New Roman" panose="02020603050405020304" pitchFamily="18" charset="0"/>
              </a:rPr>
              <a:t> uses an algorithm to accurately assign test data into specific categories. It recognizes specific entities within the dataset and attempts to draw some conclusions on how those entities should be labeled or defined.</a:t>
            </a:r>
            <a:endParaRPr lang="en-US" sz="2200" dirty="0">
              <a:latin typeface="Times New Roman" panose="02020603050405020304" pitchFamily="18" charset="0"/>
              <a:cs typeface="Times New Roman" panose="02020603050405020304" pitchFamily="18" charset="0"/>
            </a:endParaRPr>
          </a:p>
          <a:p>
            <a:pPr>
              <a:lnSpc>
                <a:spcPct val="150000"/>
              </a:lnSpc>
            </a:pPr>
            <a:r>
              <a:rPr lang="en-US" sz="2200" b="1" i="0" dirty="0">
                <a:effectLst/>
                <a:latin typeface="Times New Roman" panose="02020603050405020304" pitchFamily="18" charset="0"/>
                <a:cs typeface="Times New Roman" panose="02020603050405020304" pitchFamily="18" charset="0"/>
              </a:rPr>
              <a:t>Regression</a:t>
            </a:r>
            <a:r>
              <a:rPr lang="en-US" sz="2200" b="0" i="0" dirty="0">
                <a:effectLst/>
                <a:latin typeface="Times New Roman" panose="02020603050405020304" pitchFamily="18" charset="0"/>
                <a:cs typeface="Times New Roman" panose="02020603050405020304" pitchFamily="18" charset="0"/>
              </a:rPr>
              <a:t> is used to understand the relationship between dependent and independent variables. It is commonly used to make projections, such as for sales revenue for a given business.</a:t>
            </a:r>
            <a:endParaRPr lang="en-US" sz="2200" dirty="0">
              <a:latin typeface="Times New Roman" panose="02020603050405020304" pitchFamily="18" charset="0"/>
              <a:cs typeface="Times New Roman" panose="02020603050405020304" pitchFamily="18" charset="0"/>
            </a:endParaRPr>
          </a:p>
          <a:p>
            <a:endParaRPr lang="en-US" sz="2200" dirty="0"/>
          </a:p>
        </p:txBody>
      </p:sp>
    </p:spTree>
    <p:extLst>
      <p:ext uri="{BB962C8B-B14F-4D97-AF65-F5344CB8AC3E}">
        <p14:creationId xmlns:p14="http://schemas.microsoft.com/office/powerpoint/2010/main" val="21053581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46AD-3A43-4524-1FB4-9A8E08D4F217}"/>
              </a:ext>
            </a:extLst>
          </p:cNvPr>
          <p:cNvSpPr>
            <a:spLocks noGrp="1"/>
          </p:cNvSpPr>
          <p:nvPr>
            <p:ph type="title"/>
          </p:nvPr>
        </p:nvSpPr>
        <p:spPr/>
        <p:txBody>
          <a:bodyPr/>
          <a:lstStyle/>
          <a:p>
            <a:pPr algn="ctr"/>
            <a:r>
              <a:rPr lang="en-US" dirty="0"/>
              <a:t>Classification </a:t>
            </a:r>
          </a:p>
        </p:txBody>
      </p:sp>
      <p:pic>
        <p:nvPicPr>
          <p:cNvPr id="5" name="Picture 2" descr="Domestic cat">
            <a:extLst>
              <a:ext uri="{FF2B5EF4-FFF2-40B4-BE49-F238E27FC236}">
                <a16:creationId xmlns:a16="http://schemas.microsoft.com/office/drawing/2014/main" id="{E963D96B-EB69-D6F5-E449-E62B43DE3771}"/>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416417" y="2299447"/>
            <a:ext cx="1311040" cy="15269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World's most popular cat breeds | Daily Sabah">
            <a:extLst>
              <a:ext uri="{FF2B5EF4-FFF2-40B4-BE49-F238E27FC236}">
                <a16:creationId xmlns:a16="http://schemas.microsoft.com/office/drawing/2014/main" id="{032158A7-A907-F69A-6D25-D741C8694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5422" y="2434325"/>
            <a:ext cx="1527696" cy="10129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A History of Felines, as Narrated and Illustrated by a Cat | History |  Smithsonian Magazine">
            <a:extLst>
              <a:ext uri="{FF2B5EF4-FFF2-40B4-BE49-F238E27FC236}">
                <a16:creationId xmlns:a16="http://schemas.microsoft.com/office/drawing/2014/main" id="{BFBD5243-74ED-DDDF-47F9-7353923D5A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3939" y="3338979"/>
            <a:ext cx="1661622" cy="12446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FD94322E-287D-7C9D-A25D-5658904AA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35" y="3447254"/>
            <a:ext cx="1808802" cy="101292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w dogs contribute to your health and happiness">
            <a:extLst>
              <a:ext uri="{FF2B5EF4-FFF2-40B4-BE49-F238E27FC236}">
                <a16:creationId xmlns:a16="http://schemas.microsoft.com/office/drawing/2014/main" id="{419148DF-F59F-0724-491F-1524D1FEC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6452" y="4140190"/>
            <a:ext cx="1530970" cy="15794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1,537,780 Dog Photos - Free &amp; Royalty-Free Stock Photos from Dreamstime">
            <a:extLst>
              <a:ext uri="{FF2B5EF4-FFF2-40B4-BE49-F238E27FC236}">
                <a16:creationId xmlns:a16="http://schemas.microsoft.com/office/drawing/2014/main" id="{09AD97C2-9096-050F-673C-7E7DE673FD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5427" y="4285313"/>
            <a:ext cx="1807686" cy="12029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DOG OFFICIAL BRAND SITE">
            <a:extLst>
              <a:ext uri="{FF2B5EF4-FFF2-40B4-BE49-F238E27FC236}">
                <a16:creationId xmlns:a16="http://schemas.microsoft.com/office/drawing/2014/main" id="{6B3CD4BC-5A17-04A8-B98F-CA9547C44E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3063" y="5045624"/>
            <a:ext cx="1345468" cy="15794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B716F1-6FF8-00BC-1B8C-DC60DE35E230}"/>
              </a:ext>
            </a:extLst>
          </p:cNvPr>
          <p:cNvSpPr txBox="1"/>
          <p:nvPr/>
        </p:nvSpPr>
        <p:spPr>
          <a:xfrm>
            <a:off x="2336835" y="1816396"/>
            <a:ext cx="1152751" cy="369332"/>
          </a:xfrm>
          <a:prstGeom prst="rect">
            <a:avLst/>
          </a:prstGeom>
          <a:noFill/>
        </p:spPr>
        <p:txBody>
          <a:bodyPr wrap="none" rtlCol="0">
            <a:spAutoFit/>
          </a:bodyPr>
          <a:lstStyle/>
          <a:p>
            <a:r>
              <a:rPr lang="en-US" dirty="0"/>
              <a:t>Input data</a:t>
            </a:r>
          </a:p>
        </p:txBody>
      </p:sp>
      <p:cxnSp>
        <p:nvCxnSpPr>
          <p:cNvPr id="11" name="Straight Arrow Connector 10">
            <a:extLst>
              <a:ext uri="{FF2B5EF4-FFF2-40B4-BE49-F238E27FC236}">
                <a16:creationId xmlns:a16="http://schemas.microsoft.com/office/drawing/2014/main" id="{834C067E-7A22-B17B-1D10-5288C8DE1BE0}"/>
              </a:ext>
            </a:extLst>
          </p:cNvPr>
          <p:cNvCxnSpPr/>
          <p:nvPr/>
        </p:nvCxnSpPr>
        <p:spPr>
          <a:xfrm flipV="1">
            <a:off x="4474346" y="2528049"/>
            <a:ext cx="3684233" cy="12339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9CB28F8-ED35-6C06-1F41-CBCA02ABB8E3}"/>
              </a:ext>
            </a:extLst>
          </p:cNvPr>
          <p:cNvCxnSpPr>
            <a:cxnSpLocks/>
          </p:cNvCxnSpPr>
          <p:nvPr/>
        </p:nvCxnSpPr>
        <p:spPr>
          <a:xfrm>
            <a:off x="4474346" y="3785857"/>
            <a:ext cx="3790765" cy="1263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5" name="Picture 8" descr="World's most popular cat breeds | Daily Sabah">
            <a:extLst>
              <a:ext uri="{FF2B5EF4-FFF2-40B4-BE49-F238E27FC236}">
                <a16:creationId xmlns:a16="http://schemas.microsoft.com/office/drawing/2014/main" id="{AADC9E83-DD3B-520B-CDAC-0E4A8200D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579" y="2001062"/>
            <a:ext cx="1807686" cy="11992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1,537,780 Dog Photos - Free &amp; Royalty-Free Stock Photos from Dreamstime">
            <a:extLst>
              <a:ext uri="{FF2B5EF4-FFF2-40B4-BE49-F238E27FC236}">
                <a16:creationId xmlns:a16="http://schemas.microsoft.com/office/drawing/2014/main" id="{3129482A-36B4-3EDE-3816-1133431AA2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5111" y="4471652"/>
            <a:ext cx="1807686" cy="12029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7B360E5-1032-A1D2-9C3C-C22555FC13CE}"/>
              </a:ext>
            </a:extLst>
          </p:cNvPr>
          <p:cNvSpPr txBox="1"/>
          <p:nvPr/>
        </p:nvSpPr>
        <p:spPr>
          <a:xfrm>
            <a:off x="8895738" y="1660565"/>
            <a:ext cx="546432" cy="369332"/>
          </a:xfrm>
          <a:prstGeom prst="rect">
            <a:avLst/>
          </a:prstGeom>
          <a:noFill/>
        </p:spPr>
        <p:txBody>
          <a:bodyPr wrap="none" rtlCol="0">
            <a:spAutoFit/>
          </a:bodyPr>
          <a:lstStyle/>
          <a:p>
            <a:r>
              <a:rPr lang="en-US" dirty="0"/>
              <a:t>Cat </a:t>
            </a:r>
          </a:p>
        </p:txBody>
      </p:sp>
      <p:sp>
        <p:nvSpPr>
          <p:cNvPr id="18" name="TextBox 17">
            <a:extLst>
              <a:ext uri="{FF2B5EF4-FFF2-40B4-BE49-F238E27FC236}">
                <a16:creationId xmlns:a16="http://schemas.microsoft.com/office/drawing/2014/main" id="{E78C3002-27BB-2E2A-E827-96783F5C9DAE}"/>
              </a:ext>
            </a:extLst>
          </p:cNvPr>
          <p:cNvSpPr txBox="1"/>
          <p:nvPr/>
        </p:nvSpPr>
        <p:spPr>
          <a:xfrm>
            <a:off x="8964767" y="4155312"/>
            <a:ext cx="611065" cy="369332"/>
          </a:xfrm>
          <a:prstGeom prst="rect">
            <a:avLst/>
          </a:prstGeom>
          <a:noFill/>
        </p:spPr>
        <p:txBody>
          <a:bodyPr wrap="none" rtlCol="0">
            <a:spAutoFit/>
          </a:bodyPr>
          <a:lstStyle/>
          <a:p>
            <a:r>
              <a:rPr lang="en-US" dirty="0"/>
              <a:t>Dog </a:t>
            </a:r>
          </a:p>
        </p:txBody>
      </p:sp>
    </p:spTree>
    <p:extLst>
      <p:ext uri="{BB962C8B-B14F-4D97-AF65-F5344CB8AC3E}">
        <p14:creationId xmlns:p14="http://schemas.microsoft.com/office/powerpoint/2010/main" val="29257103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FC18-8ED8-9723-CA26-909477173334}"/>
              </a:ext>
            </a:extLst>
          </p:cNvPr>
          <p:cNvSpPr>
            <a:spLocks noGrp="1"/>
          </p:cNvSpPr>
          <p:nvPr>
            <p:ph type="title"/>
          </p:nvPr>
        </p:nvSpPr>
        <p:spPr>
          <a:xfrm>
            <a:off x="838200" y="365125"/>
            <a:ext cx="10515600" cy="815605"/>
          </a:xfrm>
        </p:spPr>
        <p:txBody>
          <a:bodyPr/>
          <a:lstStyle/>
          <a:p>
            <a:pPr algn="ctr"/>
            <a:r>
              <a:rPr lang="en-US" dirty="0"/>
              <a:t>Regression</a:t>
            </a:r>
          </a:p>
        </p:txBody>
      </p:sp>
      <p:pic>
        <p:nvPicPr>
          <p:cNvPr id="4" name="Picture 3">
            <a:extLst>
              <a:ext uri="{FF2B5EF4-FFF2-40B4-BE49-F238E27FC236}">
                <a16:creationId xmlns:a16="http://schemas.microsoft.com/office/drawing/2014/main" id="{9155D7E0-C95B-A3B3-15D0-FA079C5DF100}"/>
              </a:ext>
            </a:extLst>
          </p:cNvPr>
          <p:cNvPicPr>
            <a:picLocks noChangeAspect="1"/>
          </p:cNvPicPr>
          <p:nvPr/>
        </p:nvPicPr>
        <p:blipFill>
          <a:blip r:embed="rId2"/>
          <a:stretch>
            <a:fillRect/>
          </a:stretch>
        </p:blipFill>
        <p:spPr>
          <a:xfrm>
            <a:off x="378426" y="4025276"/>
            <a:ext cx="1519029" cy="2398682"/>
          </a:xfrm>
          <a:prstGeom prst="rect">
            <a:avLst/>
          </a:prstGeom>
        </p:spPr>
      </p:pic>
      <p:sp>
        <p:nvSpPr>
          <p:cNvPr id="5" name="TextBox 4">
            <a:extLst>
              <a:ext uri="{FF2B5EF4-FFF2-40B4-BE49-F238E27FC236}">
                <a16:creationId xmlns:a16="http://schemas.microsoft.com/office/drawing/2014/main" id="{9D6DEF75-7239-12ED-010C-79E480ED0862}"/>
              </a:ext>
            </a:extLst>
          </p:cNvPr>
          <p:cNvSpPr txBox="1"/>
          <p:nvPr/>
        </p:nvSpPr>
        <p:spPr>
          <a:xfrm>
            <a:off x="455958" y="3394045"/>
            <a:ext cx="1363963" cy="646331"/>
          </a:xfrm>
          <a:prstGeom prst="rect">
            <a:avLst/>
          </a:prstGeom>
          <a:noFill/>
        </p:spPr>
        <p:txBody>
          <a:bodyPr wrap="none" rtlCol="0">
            <a:spAutoFit/>
          </a:bodyPr>
          <a:lstStyle/>
          <a:p>
            <a:r>
              <a:rPr lang="en-US" dirty="0"/>
              <a:t>Age: 10</a:t>
            </a:r>
          </a:p>
          <a:p>
            <a:r>
              <a:rPr lang="en-US" dirty="0"/>
              <a:t>Hight: 60 </a:t>
            </a:r>
            <a:r>
              <a:rPr lang="en-US" dirty="0" err="1"/>
              <a:t>sm</a:t>
            </a:r>
            <a:endParaRPr lang="en-US" dirty="0"/>
          </a:p>
        </p:txBody>
      </p:sp>
      <p:pic>
        <p:nvPicPr>
          <p:cNvPr id="6" name="Picture 5">
            <a:extLst>
              <a:ext uri="{FF2B5EF4-FFF2-40B4-BE49-F238E27FC236}">
                <a16:creationId xmlns:a16="http://schemas.microsoft.com/office/drawing/2014/main" id="{7265175D-3ECA-E483-7D0E-A0A71D996A68}"/>
              </a:ext>
            </a:extLst>
          </p:cNvPr>
          <p:cNvPicPr>
            <a:picLocks noChangeAspect="1"/>
          </p:cNvPicPr>
          <p:nvPr/>
        </p:nvPicPr>
        <p:blipFill>
          <a:blip r:embed="rId2"/>
          <a:stretch>
            <a:fillRect/>
          </a:stretch>
        </p:blipFill>
        <p:spPr>
          <a:xfrm>
            <a:off x="2198383" y="3890524"/>
            <a:ext cx="1604365" cy="2600810"/>
          </a:xfrm>
          <a:prstGeom prst="rect">
            <a:avLst/>
          </a:prstGeom>
        </p:spPr>
      </p:pic>
      <p:sp>
        <p:nvSpPr>
          <p:cNvPr id="7" name="TextBox 6">
            <a:extLst>
              <a:ext uri="{FF2B5EF4-FFF2-40B4-BE49-F238E27FC236}">
                <a16:creationId xmlns:a16="http://schemas.microsoft.com/office/drawing/2014/main" id="{CA7A1123-F61D-7D8B-13C8-1318794077B4}"/>
              </a:ext>
            </a:extLst>
          </p:cNvPr>
          <p:cNvSpPr txBox="1"/>
          <p:nvPr/>
        </p:nvSpPr>
        <p:spPr>
          <a:xfrm>
            <a:off x="2318583" y="3244193"/>
            <a:ext cx="1363963" cy="646331"/>
          </a:xfrm>
          <a:prstGeom prst="rect">
            <a:avLst/>
          </a:prstGeom>
          <a:noFill/>
        </p:spPr>
        <p:txBody>
          <a:bodyPr wrap="none" rtlCol="0">
            <a:spAutoFit/>
          </a:bodyPr>
          <a:lstStyle/>
          <a:p>
            <a:r>
              <a:rPr lang="en-US" dirty="0"/>
              <a:t>Age: 11</a:t>
            </a:r>
          </a:p>
          <a:p>
            <a:r>
              <a:rPr lang="en-US" dirty="0"/>
              <a:t>Hight: 62 </a:t>
            </a:r>
            <a:r>
              <a:rPr lang="en-US" dirty="0" err="1"/>
              <a:t>sm</a:t>
            </a:r>
            <a:endParaRPr lang="en-US" dirty="0"/>
          </a:p>
        </p:txBody>
      </p:sp>
      <p:pic>
        <p:nvPicPr>
          <p:cNvPr id="8" name="Picture 7">
            <a:extLst>
              <a:ext uri="{FF2B5EF4-FFF2-40B4-BE49-F238E27FC236}">
                <a16:creationId xmlns:a16="http://schemas.microsoft.com/office/drawing/2014/main" id="{0C582E58-8B0F-3977-B9F5-B3FC23352414}"/>
              </a:ext>
            </a:extLst>
          </p:cNvPr>
          <p:cNvPicPr>
            <a:picLocks noChangeAspect="1"/>
          </p:cNvPicPr>
          <p:nvPr/>
        </p:nvPicPr>
        <p:blipFill>
          <a:blip r:embed="rId2"/>
          <a:stretch>
            <a:fillRect/>
          </a:stretch>
        </p:blipFill>
        <p:spPr>
          <a:xfrm>
            <a:off x="4181210" y="3808520"/>
            <a:ext cx="1647033" cy="2682814"/>
          </a:xfrm>
          <a:prstGeom prst="rect">
            <a:avLst/>
          </a:prstGeom>
        </p:spPr>
      </p:pic>
      <p:sp>
        <p:nvSpPr>
          <p:cNvPr id="9" name="TextBox 8">
            <a:extLst>
              <a:ext uri="{FF2B5EF4-FFF2-40B4-BE49-F238E27FC236}">
                <a16:creationId xmlns:a16="http://schemas.microsoft.com/office/drawing/2014/main" id="{048E4C41-8210-D707-C8F6-F5F2E04D68D1}"/>
              </a:ext>
            </a:extLst>
          </p:cNvPr>
          <p:cNvSpPr txBox="1"/>
          <p:nvPr/>
        </p:nvSpPr>
        <p:spPr>
          <a:xfrm>
            <a:off x="4464280" y="3237535"/>
            <a:ext cx="1363963" cy="646331"/>
          </a:xfrm>
          <a:prstGeom prst="rect">
            <a:avLst/>
          </a:prstGeom>
          <a:noFill/>
        </p:spPr>
        <p:txBody>
          <a:bodyPr wrap="none" rtlCol="0">
            <a:spAutoFit/>
          </a:bodyPr>
          <a:lstStyle/>
          <a:p>
            <a:r>
              <a:rPr lang="en-US" dirty="0"/>
              <a:t>Age: 12</a:t>
            </a:r>
          </a:p>
          <a:p>
            <a:r>
              <a:rPr lang="en-US" dirty="0"/>
              <a:t>Hight: 64 </a:t>
            </a:r>
            <a:r>
              <a:rPr lang="en-US" dirty="0" err="1"/>
              <a:t>sm</a:t>
            </a:r>
            <a:endParaRPr lang="en-US" dirty="0"/>
          </a:p>
        </p:txBody>
      </p:sp>
      <p:pic>
        <p:nvPicPr>
          <p:cNvPr id="10" name="Picture 9">
            <a:extLst>
              <a:ext uri="{FF2B5EF4-FFF2-40B4-BE49-F238E27FC236}">
                <a16:creationId xmlns:a16="http://schemas.microsoft.com/office/drawing/2014/main" id="{D24AB846-A80D-6EF1-F197-8D63C17D5779}"/>
              </a:ext>
            </a:extLst>
          </p:cNvPr>
          <p:cNvPicPr>
            <a:picLocks noChangeAspect="1"/>
          </p:cNvPicPr>
          <p:nvPr/>
        </p:nvPicPr>
        <p:blipFill>
          <a:blip r:embed="rId2"/>
          <a:stretch>
            <a:fillRect/>
          </a:stretch>
        </p:blipFill>
        <p:spPr>
          <a:xfrm>
            <a:off x="6326907" y="3712176"/>
            <a:ext cx="1647033" cy="2853848"/>
          </a:xfrm>
          <a:prstGeom prst="rect">
            <a:avLst/>
          </a:prstGeom>
        </p:spPr>
      </p:pic>
      <p:sp>
        <p:nvSpPr>
          <p:cNvPr id="11" name="TextBox 10">
            <a:extLst>
              <a:ext uri="{FF2B5EF4-FFF2-40B4-BE49-F238E27FC236}">
                <a16:creationId xmlns:a16="http://schemas.microsoft.com/office/drawing/2014/main" id="{B6E50048-D1FB-B2A8-29CC-BCB1925C214E}"/>
              </a:ext>
            </a:extLst>
          </p:cNvPr>
          <p:cNvSpPr txBox="1"/>
          <p:nvPr/>
        </p:nvSpPr>
        <p:spPr>
          <a:xfrm>
            <a:off x="6468441" y="3060016"/>
            <a:ext cx="1363963" cy="646331"/>
          </a:xfrm>
          <a:prstGeom prst="rect">
            <a:avLst/>
          </a:prstGeom>
          <a:noFill/>
        </p:spPr>
        <p:txBody>
          <a:bodyPr wrap="none" rtlCol="0">
            <a:spAutoFit/>
          </a:bodyPr>
          <a:lstStyle/>
          <a:p>
            <a:r>
              <a:rPr lang="en-US" dirty="0"/>
              <a:t>Age: 14</a:t>
            </a:r>
          </a:p>
          <a:p>
            <a:r>
              <a:rPr lang="en-US" dirty="0"/>
              <a:t>Hight: 66 </a:t>
            </a:r>
            <a:r>
              <a:rPr lang="en-US" dirty="0" err="1"/>
              <a:t>sm</a:t>
            </a:r>
            <a:endParaRPr lang="en-US" dirty="0"/>
          </a:p>
        </p:txBody>
      </p:sp>
      <p:pic>
        <p:nvPicPr>
          <p:cNvPr id="12" name="Picture 11">
            <a:extLst>
              <a:ext uri="{FF2B5EF4-FFF2-40B4-BE49-F238E27FC236}">
                <a16:creationId xmlns:a16="http://schemas.microsoft.com/office/drawing/2014/main" id="{7A991F0E-4D98-A485-06EA-CE7CD0CEC9D2}"/>
              </a:ext>
            </a:extLst>
          </p:cNvPr>
          <p:cNvPicPr>
            <a:picLocks noChangeAspect="1"/>
          </p:cNvPicPr>
          <p:nvPr/>
        </p:nvPicPr>
        <p:blipFill>
          <a:blip r:embed="rId2"/>
          <a:stretch>
            <a:fillRect/>
          </a:stretch>
        </p:blipFill>
        <p:spPr>
          <a:xfrm>
            <a:off x="8556682" y="3506680"/>
            <a:ext cx="1647033" cy="3155688"/>
          </a:xfrm>
          <a:prstGeom prst="rect">
            <a:avLst/>
          </a:prstGeom>
        </p:spPr>
      </p:pic>
      <p:sp>
        <p:nvSpPr>
          <p:cNvPr id="13" name="TextBox 12">
            <a:extLst>
              <a:ext uri="{FF2B5EF4-FFF2-40B4-BE49-F238E27FC236}">
                <a16:creationId xmlns:a16="http://schemas.microsoft.com/office/drawing/2014/main" id="{531D5594-EEB3-7F9C-0C7B-B2BD41BAE987}"/>
              </a:ext>
            </a:extLst>
          </p:cNvPr>
          <p:cNvSpPr txBox="1"/>
          <p:nvPr/>
        </p:nvSpPr>
        <p:spPr>
          <a:xfrm>
            <a:off x="8698216" y="2914369"/>
            <a:ext cx="1344727" cy="646331"/>
          </a:xfrm>
          <a:prstGeom prst="rect">
            <a:avLst/>
          </a:prstGeom>
          <a:noFill/>
        </p:spPr>
        <p:txBody>
          <a:bodyPr wrap="none" rtlCol="0">
            <a:spAutoFit/>
          </a:bodyPr>
          <a:lstStyle/>
          <a:p>
            <a:r>
              <a:rPr lang="en-US" dirty="0"/>
              <a:t>Age: 16</a:t>
            </a:r>
          </a:p>
          <a:p>
            <a:r>
              <a:rPr lang="en-US" dirty="0"/>
              <a:t>Hight: ?? </a:t>
            </a:r>
            <a:r>
              <a:rPr lang="en-US" dirty="0" err="1"/>
              <a:t>sm</a:t>
            </a:r>
            <a:endParaRPr lang="en-US" dirty="0"/>
          </a:p>
        </p:txBody>
      </p:sp>
      <p:sp>
        <p:nvSpPr>
          <p:cNvPr id="19" name="Freeform: Shape 18">
            <a:extLst>
              <a:ext uri="{FF2B5EF4-FFF2-40B4-BE49-F238E27FC236}">
                <a16:creationId xmlns:a16="http://schemas.microsoft.com/office/drawing/2014/main" id="{732FB5BC-6D7E-D5C7-52C3-0DC9A4431A7B}"/>
              </a:ext>
            </a:extLst>
          </p:cNvPr>
          <p:cNvSpPr/>
          <p:nvPr/>
        </p:nvSpPr>
        <p:spPr>
          <a:xfrm>
            <a:off x="612560" y="1876317"/>
            <a:ext cx="9507984" cy="1269507"/>
          </a:xfrm>
          <a:custGeom>
            <a:avLst/>
            <a:gdLst>
              <a:gd name="connsiteX0" fmla="*/ 0 w 9507984"/>
              <a:gd name="connsiteY0" fmla="*/ 1269507 h 1269507"/>
              <a:gd name="connsiteX1" fmla="*/ 683580 w 9507984"/>
              <a:gd name="connsiteY1" fmla="*/ 1162975 h 1269507"/>
              <a:gd name="connsiteX2" fmla="*/ 825623 w 9507984"/>
              <a:gd name="connsiteY2" fmla="*/ 1154097 h 1269507"/>
              <a:gd name="connsiteX3" fmla="*/ 1269506 w 9507984"/>
              <a:gd name="connsiteY3" fmla="*/ 1083076 h 1269507"/>
              <a:gd name="connsiteX4" fmla="*/ 1597980 w 9507984"/>
              <a:gd name="connsiteY4" fmla="*/ 1038687 h 1269507"/>
              <a:gd name="connsiteX5" fmla="*/ 2032986 w 9507984"/>
              <a:gd name="connsiteY5" fmla="*/ 1012054 h 1269507"/>
              <a:gd name="connsiteX6" fmla="*/ 2317071 w 9507984"/>
              <a:gd name="connsiteY6" fmla="*/ 949911 h 1269507"/>
              <a:gd name="connsiteX7" fmla="*/ 2743200 w 9507984"/>
              <a:gd name="connsiteY7" fmla="*/ 941033 h 1269507"/>
              <a:gd name="connsiteX8" fmla="*/ 2831976 w 9507984"/>
              <a:gd name="connsiteY8" fmla="*/ 941033 h 1269507"/>
              <a:gd name="connsiteX9" fmla="*/ 3258104 w 9507984"/>
              <a:gd name="connsiteY9" fmla="*/ 905522 h 1269507"/>
              <a:gd name="connsiteX10" fmla="*/ 3870664 w 9507984"/>
              <a:gd name="connsiteY10" fmla="*/ 905522 h 1269507"/>
              <a:gd name="connsiteX11" fmla="*/ 4296792 w 9507984"/>
              <a:gd name="connsiteY11" fmla="*/ 861134 h 1269507"/>
              <a:gd name="connsiteX12" fmla="*/ 4767308 w 9507984"/>
              <a:gd name="connsiteY12" fmla="*/ 798990 h 1269507"/>
              <a:gd name="connsiteX13" fmla="*/ 5264458 w 9507984"/>
              <a:gd name="connsiteY13" fmla="*/ 727969 h 1269507"/>
              <a:gd name="connsiteX14" fmla="*/ 5655075 w 9507984"/>
              <a:gd name="connsiteY14" fmla="*/ 727969 h 1269507"/>
              <a:gd name="connsiteX15" fmla="*/ 6045693 w 9507984"/>
              <a:gd name="connsiteY15" fmla="*/ 674703 h 1269507"/>
              <a:gd name="connsiteX16" fmla="*/ 6427433 w 9507984"/>
              <a:gd name="connsiteY16" fmla="*/ 656948 h 1269507"/>
              <a:gd name="connsiteX17" fmla="*/ 6862438 w 9507984"/>
              <a:gd name="connsiteY17" fmla="*/ 612559 h 1269507"/>
              <a:gd name="connsiteX18" fmla="*/ 7199790 w 9507984"/>
              <a:gd name="connsiteY18" fmla="*/ 523783 h 1269507"/>
              <a:gd name="connsiteX19" fmla="*/ 7439487 w 9507984"/>
              <a:gd name="connsiteY19" fmla="*/ 479394 h 1269507"/>
              <a:gd name="connsiteX20" fmla="*/ 7794594 w 9507984"/>
              <a:gd name="connsiteY20" fmla="*/ 399495 h 1269507"/>
              <a:gd name="connsiteX21" fmla="*/ 7945514 w 9507984"/>
              <a:gd name="connsiteY21" fmla="*/ 381740 h 1269507"/>
              <a:gd name="connsiteX22" fmla="*/ 8273988 w 9507984"/>
              <a:gd name="connsiteY22" fmla="*/ 310718 h 1269507"/>
              <a:gd name="connsiteX23" fmla="*/ 8549196 w 9507984"/>
              <a:gd name="connsiteY23" fmla="*/ 257452 h 1269507"/>
              <a:gd name="connsiteX24" fmla="*/ 8851036 w 9507984"/>
              <a:gd name="connsiteY24" fmla="*/ 186431 h 1269507"/>
              <a:gd name="connsiteX25" fmla="*/ 9072978 w 9507984"/>
              <a:gd name="connsiteY25" fmla="*/ 133165 h 1269507"/>
              <a:gd name="connsiteX26" fmla="*/ 9250532 w 9507984"/>
              <a:gd name="connsiteY26" fmla="*/ 62144 h 1269507"/>
              <a:gd name="connsiteX27" fmla="*/ 9507984 w 9507984"/>
              <a:gd name="connsiteY27" fmla="*/ 0 h 12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507984" h="1269507">
                <a:moveTo>
                  <a:pt x="0" y="1269507"/>
                </a:moveTo>
                <a:lnTo>
                  <a:pt x="683580" y="1162975"/>
                </a:lnTo>
                <a:cubicBezTo>
                  <a:pt x="821184" y="1143740"/>
                  <a:pt x="727969" y="1167413"/>
                  <a:pt x="825623" y="1154097"/>
                </a:cubicBezTo>
                <a:cubicBezTo>
                  <a:pt x="923277" y="1140781"/>
                  <a:pt x="1140780" y="1102311"/>
                  <a:pt x="1269506" y="1083076"/>
                </a:cubicBezTo>
                <a:cubicBezTo>
                  <a:pt x="1398232" y="1063841"/>
                  <a:pt x="1470733" y="1050524"/>
                  <a:pt x="1597980" y="1038687"/>
                </a:cubicBezTo>
                <a:cubicBezTo>
                  <a:pt x="1725227" y="1026850"/>
                  <a:pt x="1913138" y="1026850"/>
                  <a:pt x="2032986" y="1012054"/>
                </a:cubicBezTo>
                <a:cubicBezTo>
                  <a:pt x="2152834" y="997258"/>
                  <a:pt x="2198702" y="961748"/>
                  <a:pt x="2317071" y="949911"/>
                </a:cubicBezTo>
                <a:cubicBezTo>
                  <a:pt x="2435440" y="938074"/>
                  <a:pt x="2657383" y="942513"/>
                  <a:pt x="2743200" y="941033"/>
                </a:cubicBezTo>
                <a:cubicBezTo>
                  <a:pt x="2829017" y="939553"/>
                  <a:pt x="2746159" y="946951"/>
                  <a:pt x="2831976" y="941033"/>
                </a:cubicBezTo>
                <a:cubicBezTo>
                  <a:pt x="2917793" y="935115"/>
                  <a:pt x="3084990" y="911440"/>
                  <a:pt x="3258104" y="905522"/>
                </a:cubicBezTo>
                <a:cubicBezTo>
                  <a:pt x="3431218" y="899604"/>
                  <a:pt x="3697549" y="912920"/>
                  <a:pt x="3870664" y="905522"/>
                </a:cubicBezTo>
                <a:cubicBezTo>
                  <a:pt x="4043779" y="898124"/>
                  <a:pt x="4147351" y="878889"/>
                  <a:pt x="4296792" y="861134"/>
                </a:cubicBezTo>
                <a:cubicBezTo>
                  <a:pt x="4446233" y="843379"/>
                  <a:pt x="4606030" y="821184"/>
                  <a:pt x="4767308" y="798990"/>
                </a:cubicBezTo>
                <a:cubicBezTo>
                  <a:pt x="4928586" y="776796"/>
                  <a:pt x="5116497" y="739806"/>
                  <a:pt x="5264458" y="727969"/>
                </a:cubicBezTo>
                <a:cubicBezTo>
                  <a:pt x="5412419" y="716132"/>
                  <a:pt x="5524869" y="736847"/>
                  <a:pt x="5655075" y="727969"/>
                </a:cubicBezTo>
                <a:cubicBezTo>
                  <a:pt x="5785281" y="719091"/>
                  <a:pt x="5916967" y="686540"/>
                  <a:pt x="6045693" y="674703"/>
                </a:cubicBezTo>
                <a:cubicBezTo>
                  <a:pt x="6174419" y="662866"/>
                  <a:pt x="6291309" y="667305"/>
                  <a:pt x="6427433" y="656948"/>
                </a:cubicBezTo>
                <a:cubicBezTo>
                  <a:pt x="6563557" y="646591"/>
                  <a:pt x="6733712" y="634753"/>
                  <a:pt x="6862438" y="612559"/>
                </a:cubicBezTo>
                <a:cubicBezTo>
                  <a:pt x="6991164" y="590365"/>
                  <a:pt x="7103615" y="545977"/>
                  <a:pt x="7199790" y="523783"/>
                </a:cubicBezTo>
                <a:cubicBezTo>
                  <a:pt x="7295965" y="501589"/>
                  <a:pt x="7340353" y="500109"/>
                  <a:pt x="7439487" y="479394"/>
                </a:cubicBezTo>
                <a:cubicBezTo>
                  <a:pt x="7538621" y="458679"/>
                  <a:pt x="7710256" y="415771"/>
                  <a:pt x="7794594" y="399495"/>
                </a:cubicBezTo>
                <a:cubicBezTo>
                  <a:pt x="7878932" y="383219"/>
                  <a:pt x="7865615" y="396536"/>
                  <a:pt x="7945514" y="381740"/>
                </a:cubicBezTo>
                <a:cubicBezTo>
                  <a:pt x="8025413" y="366944"/>
                  <a:pt x="8173374" y="331433"/>
                  <a:pt x="8273988" y="310718"/>
                </a:cubicBezTo>
                <a:cubicBezTo>
                  <a:pt x="8374602" y="290003"/>
                  <a:pt x="8453021" y="278166"/>
                  <a:pt x="8549196" y="257452"/>
                </a:cubicBezTo>
                <a:cubicBezTo>
                  <a:pt x="8645371" y="236738"/>
                  <a:pt x="8851036" y="186431"/>
                  <a:pt x="8851036" y="186431"/>
                </a:cubicBezTo>
                <a:cubicBezTo>
                  <a:pt x="8938333" y="165716"/>
                  <a:pt x="9006395" y="153879"/>
                  <a:pt x="9072978" y="133165"/>
                </a:cubicBezTo>
                <a:cubicBezTo>
                  <a:pt x="9139561" y="112451"/>
                  <a:pt x="9178031" y="84338"/>
                  <a:pt x="9250532" y="62144"/>
                </a:cubicBezTo>
                <a:cubicBezTo>
                  <a:pt x="9323033" y="39950"/>
                  <a:pt x="9415508" y="19975"/>
                  <a:pt x="9507984"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95B25E43-03BC-5D77-9FBB-2BAE15E8125D}"/>
              </a:ext>
            </a:extLst>
          </p:cNvPr>
          <p:cNvCxnSpPr>
            <a:cxnSpLocks/>
          </p:cNvCxnSpPr>
          <p:nvPr/>
        </p:nvCxnSpPr>
        <p:spPr>
          <a:xfrm flipV="1">
            <a:off x="10120544" y="1734274"/>
            <a:ext cx="452761" cy="142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3606C22A-DAB2-CDA0-4FB2-C3599AF1DAEA}"/>
              </a:ext>
            </a:extLst>
          </p:cNvPr>
          <p:cNvSpPr txBox="1"/>
          <p:nvPr/>
        </p:nvSpPr>
        <p:spPr>
          <a:xfrm>
            <a:off x="694055" y="2690684"/>
            <a:ext cx="745717" cy="369332"/>
          </a:xfrm>
          <a:prstGeom prst="rect">
            <a:avLst/>
          </a:prstGeom>
          <a:noFill/>
        </p:spPr>
        <p:txBody>
          <a:bodyPr wrap="none" rtlCol="0">
            <a:spAutoFit/>
          </a:bodyPr>
          <a:lstStyle/>
          <a:p>
            <a:r>
              <a:rPr lang="en-US" dirty="0"/>
              <a:t>60 </a:t>
            </a:r>
            <a:r>
              <a:rPr lang="en-US" dirty="0" err="1"/>
              <a:t>sm</a:t>
            </a:r>
            <a:endParaRPr lang="en-US" dirty="0"/>
          </a:p>
        </p:txBody>
      </p:sp>
      <p:sp>
        <p:nvSpPr>
          <p:cNvPr id="24" name="TextBox 23">
            <a:extLst>
              <a:ext uri="{FF2B5EF4-FFF2-40B4-BE49-F238E27FC236}">
                <a16:creationId xmlns:a16="http://schemas.microsoft.com/office/drawing/2014/main" id="{9979E234-0782-23F3-96BA-B562BE8616B7}"/>
              </a:ext>
            </a:extLst>
          </p:cNvPr>
          <p:cNvSpPr txBox="1"/>
          <p:nvPr/>
        </p:nvSpPr>
        <p:spPr>
          <a:xfrm>
            <a:off x="2627705" y="2461450"/>
            <a:ext cx="745717" cy="369332"/>
          </a:xfrm>
          <a:prstGeom prst="rect">
            <a:avLst/>
          </a:prstGeom>
          <a:noFill/>
        </p:spPr>
        <p:txBody>
          <a:bodyPr wrap="none" rtlCol="0">
            <a:spAutoFit/>
          </a:bodyPr>
          <a:lstStyle/>
          <a:p>
            <a:r>
              <a:rPr lang="en-US" dirty="0"/>
              <a:t>62 </a:t>
            </a:r>
            <a:r>
              <a:rPr lang="en-US" dirty="0" err="1"/>
              <a:t>sm</a:t>
            </a:r>
            <a:endParaRPr lang="en-US" dirty="0"/>
          </a:p>
        </p:txBody>
      </p:sp>
      <p:sp>
        <p:nvSpPr>
          <p:cNvPr id="25" name="TextBox 24">
            <a:extLst>
              <a:ext uri="{FF2B5EF4-FFF2-40B4-BE49-F238E27FC236}">
                <a16:creationId xmlns:a16="http://schemas.microsoft.com/office/drawing/2014/main" id="{CC62416D-A4ED-FCB2-41DA-43B94CFE319C}"/>
              </a:ext>
            </a:extLst>
          </p:cNvPr>
          <p:cNvSpPr txBox="1"/>
          <p:nvPr/>
        </p:nvSpPr>
        <p:spPr>
          <a:xfrm>
            <a:off x="4631867" y="2321352"/>
            <a:ext cx="745717" cy="369332"/>
          </a:xfrm>
          <a:prstGeom prst="rect">
            <a:avLst/>
          </a:prstGeom>
          <a:noFill/>
        </p:spPr>
        <p:txBody>
          <a:bodyPr wrap="none" rtlCol="0">
            <a:spAutoFit/>
          </a:bodyPr>
          <a:lstStyle/>
          <a:p>
            <a:r>
              <a:rPr lang="en-US" dirty="0"/>
              <a:t>64 </a:t>
            </a:r>
            <a:r>
              <a:rPr lang="en-US" dirty="0" err="1"/>
              <a:t>sm</a:t>
            </a:r>
            <a:endParaRPr lang="en-US" dirty="0"/>
          </a:p>
        </p:txBody>
      </p:sp>
      <p:sp>
        <p:nvSpPr>
          <p:cNvPr id="26" name="TextBox 25">
            <a:extLst>
              <a:ext uri="{FF2B5EF4-FFF2-40B4-BE49-F238E27FC236}">
                <a16:creationId xmlns:a16="http://schemas.microsoft.com/office/drawing/2014/main" id="{C86FD138-71F7-7D32-AE7A-416670FB9189}"/>
              </a:ext>
            </a:extLst>
          </p:cNvPr>
          <p:cNvSpPr txBox="1"/>
          <p:nvPr/>
        </p:nvSpPr>
        <p:spPr>
          <a:xfrm>
            <a:off x="6583254" y="2212654"/>
            <a:ext cx="745717" cy="369332"/>
          </a:xfrm>
          <a:prstGeom prst="rect">
            <a:avLst/>
          </a:prstGeom>
          <a:noFill/>
        </p:spPr>
        <p:txBody>
          <a:bodyPr wrap="none" rtlCol="0">
            <a:spAutoFit/>
          </a:bodyPr>
          <a:lstStyle/>
          <a:p>
            <a:r>
              <a:rPr lang="en-US" dirty="0"/>
              <a:t>66 </a:t>
            </a:r>
            <a:r>
              <a:rPr lang="en-US" dirty="0" err="1"/>
              <a:t>sm</a:t>
            </a:r>
            <a:endParaRPr lang="en-US" dirty="0"/>
          </a:p>
        </p:txBody>
      </p:sp>
    </p:spTree>
    <p:extLst>
      <p:ext uri="{BB962C8B-B14F-4D97-AF65-F5344CB8AC3E}">
        <p14:creationId xmlns:p14="http://schemas.microsoft.com/office/powerpoint/2010/main" val="27765156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EB19-D50F-C6CC-3E60-00A45DC63E9F}"/>
              </a:ext>
            </a:extLst>
          </p:cNvPr>
          <p:cNvSpPr>
            <a:spLocks noGrp="1"/>
          </p:cNvSpPr>
          <p:nvPr>
            <p:ph type="title"/>
          </p:nvPr>
        </p:nvSpPr>
        <p:spPr/>
        <p:txBody>
          <a:bodyPr/>
          <a:lstStyle/>
          <a:p>
            <a:pPr algn="ctr"/>
            <a:r>
              <a:rPr lang="en-US" dirty="0"/>
              <a:t>Lectures</a:t>
            </a:r>
          </a:p>
        </p:txBody>
      </p:sp>
      <p:sp>
        <p:nvSpPr>
          <p:cNvPr id="3" name="Content Placeholder 2">
            <a:extLst>
              <a:ext uri="{FF2B5EF4-FFF2-40B4-BE49-F238E27FC236}">
                <a16:creationId xmlns:a16="http://schemas.microsoft.com/office/drawing/2014/main" id="{3051A699-7F72-EECB-E194-63D955E0734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meet at 10:00 am, every Wed, floor 5, room 508</a:t>
            </a:r>
          </a:p>
          <a:p>
            <a:r>
              <a:rPr lang="en-US" dirty="0">
                <a:latin typeface="Times New Roman" panose="02020603050405020304" pitchFamily="18" charset="0"/>
                <a:cs typeface="Times New Roman" panose="02020603050405020304" pitchFamily="18" charset="0"/>
              </a:rPr>
              <a:t>Read the syllabus and policies carefully</a:t>
            </a:r>
          </a:p>
          <a:p>
            <a:r>
              <a:rPr lang="en-US" dirty="0">
                <a:latin typeface="Times New Roman" panose="02020603050405020304" pitchFamily="18" charset="0"/>
                <a:cs typeface="Times New Roman" panose="02020603050405020304" pitchFamily="18" charset="0"/>
              </a:rPr>
              <a:t>Reading and labs will be posted online</a:t>
            </a:r>
          </a:p>
        </p:txBody>
      </p:sp>
    </p:spTree>
    <p:extLst>
      <p:ext uri="{BB962C8B-B14F-4D97-AF65-F5344CB8AC3E}">
        <p14:creationId xmlns:p14="http://schemas.microsoft.com/office/powerpoint/2010/main" val="4162598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D3D20-6455-3503-41CE-07AE79D0E50E}"/>
              </a:ext>
            </a:extLst>
          </p:cNvPr>
          <p:cNvSpPr>
            <a:spLocks noGrp="1"/>
          </p:cNvSpPr>
          <p:nvPr>
            <p:ph type="title"/>
          </p:nvPr>
        </p:nvSpPr>
        <p:spPr/>
        <p:txBody>
          <a:bodyPr/>
          <a:lstStyle/>
          <a:p>
            <a:pPr algn="ctr"/>
            <a:r>
              <a:rPr lang="en-US" dirty="0"/>
              <a:t>Supervised learning. Training </a:t>
            </a:r>
          </a:p>
        </p:txBody>
      </p:sp>
      <p:pic>
        <p:nvPicPr>
          <p:cNvPr id="11268" name="Picture 4" descr="Introduction to Supervised Machine Learning">
            <a:extLst>
              <a:ext uri="{FF2B5EF4-FFF2-40B4-BE49-F238E27FC236}">
                <a16:creationId xmlns:a16="http://schemas.microsoft.com/office/drawing/2014/main" id="{9C93DFC5-EDB2-FCE0-BCEC-E6AF3F820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101" y="1937551"/>
            <a:ext cx="7102136" cy="39949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271B82-0081-D565-7362-641A51508E52}"/>
              </a:ext>
            </a:extLst>
          </p:cNvPr>
          <p:cNvSpPr txBox="1"/>
          <p:nvPr/>
        </p:nvSpPr>
        <p:spPr>
          <a:xfrm>
            <a:off x="659167" y="2070823"/>
            <a:ext cx="6094520" cy="3078535"/>
          </a:xfrm>
          <a:prstGeom prst="rect">
            <a:avLst/>
          </a:prstGeom>
          <a:noFill/>
        </p:spPr>
        <p:txBody>
          <a:bodyPr wrap="square">
            <a:spAutoFit/>
          </a:bodyPr>
          <a:lstStyle/>
          <a:p>
            <a:pPr algn="just">
              <a:lnSpc>
                <a:spcPct val="150000"/>
              </a:lnSpc>
            </a:pPr>
            <a:r>
              <a:rPr lang="en-US" sz="2200" b="0" i="0" dirty="0">
                <a:solidFill>
                  <a:srgbClr val="262626"/>
                </a:solidFill>
                <a:effectLst/>
                <a:latin typeface="Times New Roman" panose="02020603050405020304" pitchFamily="18" charset="0"/>
                <a:cs typeface="Times New Roman" panose="02020603050405020304" pitchFamily="18" charset="0"/>
              </a:rPr>
              <a:t>The </a:t>
            </a:r>
            <a:r>
              <a:rPr lang="en-US" sz="2200" b="1" i="0" dirty="0">
                <a:solidFill>
                  <a:srgbClr val="262626"/>
                </a:solidFill>
                <a:effectLst/>
                <a:latin typeface="Times New Roman" panose="02020603050405020304" pitchFamily="18" charset="0"/>
                <a:cs typeface="Times New Roman" panose="02020603050405020304" pitchFamily="18" charset="0"/>
              </a:rPr>
              <a:t>training dataset steps:</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Get data (labeled)</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Clean, Prepare &amp; Manipulate Data</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Train Model</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Test Model</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Improve</a:t>
            </a:r>
          </a:p>
        </p:txBody>
      </p:sp>
    </p:spTree>
    <p:extLst>
      <p:ext uri="{BB962C8B-B14F-4D97-AF65-F5344CB8AC3E}">
        <p14:creationId xmlns:p14="http://schemas.microsoft.com/office/powerpoint/2010/main" val="23301070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6ADF-BACB-901D-6CE9-CD9F784A0FDA}"/>
              </a:ext>
            </a:extLst>
          </p:cNvPr>
          <p:cNvSpPr>
            <a:spLocks noGrp="1"/>
          </p:cNvSpPr>
          <p:nvPr>
            <p:ph type="title"/>
          </p:nvPr>
        </p:nvSpPr>
        <p:spPr>
          <a:xfrm>
            <a:off x="838200" y="317500"/>
            <a:ext cx="10515600" cy="987425"/>
          </a:xfrm>
        </p:spPr>
        <p:txBody>
          <a:bodyPr/>
          <a:lstStyle/>
          <a:p>
            <a:pPr algn="ctr"/>
            <a:r>
              <a:rPr lang="en-US" b="0" i="0" dirty="0">
                <a:effectLst/>
                <a:latin typeface="erdana"/>
              </a:rPr>
              <a:t>Steps Involved in Supervised Learning</a:t>
            </a:r>
            <a:endParaRPr lang="en-US" dirty="0"/>
          </a:p>
        </p:txBody>
      </p:sp>
      <p:sp>
        <p:nvSpPr>
          <p:cNvPr id="3" name="Content Placeholder 2">
            <a:extLst>
              <a:ext uri="{FF2B5EF4-FFF2-40B4-BE49-F238E27FC236}">
                <a16:creationId xmlns:a16="http://schemas.microsoft.com/office/drawing/2014/main" id="{780545D1-FC7A-5B1E-858E-738BEB0ED9FF}"/>
              </a:ext>
            </a:extLst>
          </p:cNvPr>
          <p:cNvSpPr>
            <a:spLocks noGrp="1"/>
          </p:cNvSpPr>
          <p:nvPr>
            <p:ph idx="1"/>
          </p:nvPr>
        </p:nvSpPr>
        <p:spPr>
          <a:xfrm>
            <a:off x="838200" y="1381125"/>
            <a:ext cx="10515600" cy="5238750"/>
          </a:xfrm>
        </p:spPr>
        <p:txBody>
          <a:bodyPr>
            <a:normAutofit/>
          </a:bodyPr>
          <a:lstStyle/>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First Determine the type of training dataset</a:t>
            </a:r>
          </a:p>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Collect/Gather the labelled training data.</a:t>
            </a:r>
          </a:p>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Split the training dataset into </a:t>
            </a:r>
            <a:r>
              <a:rPr lang="en-US" sz="2200" b="1" i="0" dirty="0">
                <a:solidFill>
                  <a:srgbClr val="000000"/>
                </a:solidFill>
                <a:effectLst/>
                <a:latin typeface="Times New Roman" panose="02020603050405020304" pitchFamily="18" charset="0"/>
                <a:cs typeface="Times New Roman" panose="02020603050405020304" pitchFamily="18" charset="0"/>
              </a:rPr>
              <a:t>training</a:t>
            </a:r>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1" i="0" dirty="0">
                <a:solidFill>
                  <a:srgbClr val="000000"/>
                </a:solidFill>
                <a:effectLst/>
                <a:latin typeface="Times New Roman" panose="02020603050405020304" pitchFamily="18" charset="0"/>
                <a:cs typeface="Times New Roman" panose="02020603050405020304" pitchFamily="18" charset="0"/>
              </a:rPr>
              <a:t>dataset, test dataset, and validation dataset</a:t>
            </a:r>
            <a:r>
              <a:rPr lang="en-US" sz="2200" b="0" i="0" dirty="0">
                <a:solidFill>
                  <a:srgbClr val="000000"/>
                </a:solidFill>
                <a:effectLst/>
                <a:latin typeface="Times New Roman" panose="02020603050405020304" pitchFamily="18" charset="0"/>
                <a:cs typeface="Times New Roman" panose="02020603050405020304" pitchFamily="18" charset="0"/>
              </a:rPr>
              <a:t>.</a:t>
            </a:r>
          </a:p>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Determine the input features of the training dataset, which should have enough knowledge so that the model can accurately predict the output.</a:t>
            </a:r>
          </a:p>
        </p:txBody>
      </p:sp>
    </p:spTree>
    <p:extLst>
      <p:ext uri="{BB962C8B-B14F-4D97-AF65-F5344CB8AC3E}">
        <p14:creationId xmlns:p14="http://schemas.microsoft.com/office/powerpoint/2010/main" val="29564913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FF6A-BF0A-E196-D840-B9C9A67CA398}"/>
              </a:ext>
            </a:extLst>
          </p:cNvPr>
          <p:cNvSpPr>
            <a:spLocks noGrp="1"/>
          </p:cNvSpPr>
          <p:nvPr>
            <p:ph type="title"/>
          </p:nvPr>
        </p:nvSpPr>
        <p:spPr/>
        <p:txBody>
          <a:bodyPr/>
          <a:lstStyle/>
          <a:p>
            <a:pPr algn="ctr"/>
            <a:r>
              <a:rPr lang="en-US" b="0" i="0" dirty="0">
                <a:effectLst/>
                <a:latin typeface="erdana"/>
              </a:rPr>
              <a:t>Steps Involved in Supervised Learning</a:t>
            </a:r>
            <a:endParaRPr lang="en-US" dirty="0"/>
          </a:p>
        </p:txBody>
      </p:sp>
      <p:sp>
        <p:nvSpPr>
          <p:cNvPr id="3" name="Content Placeholder 2">
            <a:extLst>
              <a:ext uri="{FF2B5EF4-FFF2-40B4-BE49-F238E27FC236}">
                <a16:creationId xmlns:a16="http://schemas.microsoft.com/office/drawing/2014/main" id="{39E1F03C-2BAB-9AE0-C91B-04E5ACB6DCE9}"/>
              </a:ext>
            </a:extLst>
          </p:cNvPr>
          <p:cNvSpPr>
            <a:spLocks noGrp="1"/>
          </p:cNvSpPr>
          <p:nvPr>
            <p:ph idx="1"/>
          </p:nvPr>
        </p:nvSpPr>
        <p:spPr/>
        <p:txBody>
          <a:bodyPr>
            <a:normAutofit/>
          </a:bodyPr>
          <a:lstStyle/>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Determine the suitable algorithm for the model, such as support vector machine, decision tree, etc.</a:t>
            </a:r>
          </a:p>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Execute the algorithm on the training dataset. Sometimes we need validation sets as the control parameters, which are the subset of training datasets.</a:t>
            </a:r>
          </a:p>
          <a:p>
            <a:pPr algn="just">
              <a:lnSpc>
                <a:spcPct val="17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Evaluate the accuracy of the model by providing the test set. If the model predicts the correct output, which means our model is accurate.</a:t>
            </a: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125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F4AC-F5D0-B1A7-8CA0-AA1223532EF0}"/>
              </a:ext>
            </a:extLst>
          </p:cNvPr>
          <p:cNvSpPr>
            <a:spLocks noGrp="1"/>
          </p:cNvSpPr>
          <p:nvPr>
            <p:ph type="title"/>
          </p:nvPr>
        </p:nvSpPr>
        <p:spPr/>
        <p:txBody>
          <a:bodyPr/>
          <a:lstStyle/>
          <a:p>
            <a:pPr algn="ctr"/>
            <a:r>
              <a:rPr lang="en-US" dirty="0"/>
              <a:t>Supervised learning. Algorithms </a:t>
            </a:r>
          </a:p>
        </p:txBody>
      </p:sp>
      <p:pic>
        <p:nvPicPr>
          <p:cNvPr id="7" name="Picture 6">
            <a:extLst>
              <a:ext uri="{FF2B5EF4-FFF2-40B4-BE49-F238E27FC236}">
                <a16:creationId xmlns:a16="http://schemas.microsoft.com/office/drawing/2014/main" id="{7296BB0C-D4C5-CFB6-6285-978FD43D7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850" y="2206886"/>
            <a:ext cx="6972300" cy="3438525"/>
          </a:xfrm>
          <a:prstGeom prst="rect">
            <a:avLst/>
          </a:prstGeom>
        </p:spPr>
      </p:pic>
    </p:spTree>
    <p:extLst>
      <p:ext uri="{BB962C8B-B14F-4D97-AF65-F5344CB8AC3E}">
        <p14:creationId xmlns:p14="http://schemas.microsoft.com/office/powerpoint/2010/main" val="18747588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555C-F177-E754-3329-B942F0248A58}"/>
              </a:ext>
            </a:extLst>
          </p:cNvPr>
          <p:cNvSpPr>
            <a:spLocks noGrp="1"/>
          </p:cNvSpPr>
          <p:nvPr>
            <p:ph type="title"/>
          </p:nvPr>
        </p:nvSpPr>
        <p:spPr/>
        <p:txBody>
          <a:bodyPr/>
          <a:lstStyle/>
          <a:p>
            <a:pPr algn="ctr"/>
            <a:r>
              <a:rPr lang="en-US" dirty="0"/>
              <a:t>Supervised learning. </a:t>
            </a:r>
            <a:r>
              <a:rPr lang="en-US" i="0" dirty="0">
                <a:effectLst/>
                <a:latin typeface="urw-din"/>
              </a:rPr>
              <a:t>Advantages</a:t>
            </a:r>
            <a:endParaRPr lang="en-US" dirty="0"/>
          </a:p>
        </p:txBody>
      </p:sp>
      <p:sp>
        <p:nvSpPr>
          <p:cNvPr id="3" name="Content Placeholder 2">
            <a:extLst>
              <a:ext uri="{FF2B5EF4-FFF2-40B4-BE49-F238E27FC236}">
                <a16:creationId xmlns:a16="http://schemas.microsoft.com/office/drawing/2014/main" id="{CC5C7925-8F04-10CD-BD3F-B677D2B578D6}"/>
              </a:ext>
            </a:extLst>
          </p:cNvPr>
          <p:cNvSpPr>
            <a:spLocks noGrp="1"/>
          </p:cNvSpPr>
          <p:nvPr>
            <p:ph idx="1"/>
          </p:nvPr>
        </p:nvSpPr>
        <p:spPr/>
        <p:txBody>
          <a:bodyPr>
            <a:normAutofit/>
          </a:bodyPr>
          <a:lstStyle/>
          <a:p>
            <a:pPr algn="l" fontAlgn="base">
              <a:lnSpc>
                <a:spcPct val="15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Supervised learning allows collecting data and produces data output from previous experiences.</a:t>
            </a:r>
          </a:p>
          <a:p>
            <a:pPr algn="l" fontAlgn="base">
              <a:lnSpc>
                <a:spcPct val="15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Helps to optimize performance criteria with the help of experience.</a:t>
            </a:r>
          </a:p>
          <a:p>
            <a:pPr algn="l" fontAlgn="base">
              <a:lnSpc>
                <a:spcPct val="15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Supervised machine learning helps to solve various types of real-world computation problems.</a:t>
            </a: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16898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E759-C5E9-024C-AAC9-B9CED082E4DB}"/>
              </a:ext>
            </a:extLst>
          </p:cNvPr>
          <p:cNvSpPr>
            <a:spLocks noGrp="1"/>
          </p:cNvSpPr>
          <p:nvPr>
            <p:ph type="title"/>
          </p:nvPr>
        </p:nvSpPr>
        <p:spPr/>
        <p:txBody>
          <a:bodyPr/>
          <a:lstStyle/>
          <a:p>
            <a:pPr algn="ctr"/>
            <a:r>
              <a:rPr lang="en-US" dirty="0"/>
              <a:t>Supervised learning.</a:t>
            </a:r>
            <a:r>
              <a:rPr lang="en-US" b="1" i="0" dirty="0">
                <a:solidFill>
                  <a:srgbClr val="FFFFFF"/>
                </a:solidFill>
                <a:effectLst/>
                <a:latin typeface="urw-din"/>
              </a:rPr>
              <a:t> </a:t>
            </a:r>
            <a:r>
              <a:rPr lang="en-US" i="0" dirty="0">
                <a:effectLst/>
                <a:latin typeface="urw-din"/>
              </a:rPr>
              <a:t>Disadvantages</a:t>
            </a:r>
            <a:endParaRPr lang="en-US" dirty="0"/>
          </a:p>
        </p:txBody>
      </p:sp>
      <p:sp>
        <p:nvSpPr>
          <p:cNvPr id="3" name="Content Placeholder 2">
            <a:extLst>
              <a:ext uri="{FF2B5EF4-FFF2-40B4-BE49-F238E27FC236}">
                <a16:creationId xmlns:a16="http://schemas.microsoft.com/office/drawing/2014/main" id="{394AFE96-A0F3-CCC3-0197-D369CFEB9A88}"/>
              </a:ext>
            </a:extLst>
          </p:cNvPr>
          <p:cNvSpPr>
            <a:spLocks noGrp="1"/>
          </p:cNvSpPr>
          <p:nvPr>
            <p:ph idx="1"/>
          </p:nvPr>
        </p:nvSpPr>
        <p:spPr/>
        <p:txBody>
          <a:bodyPr>
            <a:normAutofit/>
          </a:bodyPr>
          <a:lstStyle/>
          <a:p>
            <a:pPr algn="l" fontAlgn="base">
              <a:lnSpc>
                <a:spcPct val="15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Classifying </a:t>
            </a:r>
            <a:r>
              <a:rPr lang="en-US" sz="2200" b="1" i="0" dirty="0">
                <a:effectLst/>
                <a:latin typeface="Times New Roman" panose="02020603050405020304" pitchFamily="18" charset="0"/>
                <a:cs typeface="Times New Roman" panose="02020603050405020304" pitchFamily="18" charset="0"/>
              </a:rPr>
              <a:t>big data </a:t>
            </a:r>
            <a:r>
              <a:rPr lang="en-US" sz="2200" b="0" i="0" dirty="0">
                <a:effectLst/>
                <a:latin typeface="Times New Roman" panose="02020603050405020304" pitchFamily="18" charset="0"/>
                <a:cs typeface="Times New Roman" panose="02020603050405020304" pitchFamily="18" charset="0"/>
              </a:rPr>
              <a:t>can be challenging.</a:t>
            </a:r>
          </a:p>
          <a:p>
            <a:pPr algn="l" fontAlgn="base">
              <a:lnSpc>
                <a:spcPct val="150000"/>
              </a:lnSpc>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Training for supervised learning needs a lot of </a:t>
            </a:r>
            <a:r>
              <a:rPr lang="en-US" sz="2200" b="1" i="0" dirty="0">
                <a:effectLst/>
                <a:latin typeface="Times New Roman" panose="02020603050405020304" pitchFamily="18" charset="0"/>
                <a:cs typeface="Times New Roman" panose="02020603050405020304" pitchFamily="18" charset="0"/>
              </a:rPr>
              <a:t>computation time</a:t>
            </a:r>
            <a:r>
              <a:rPr lang="en-US" sz="2200" b="0" i="0" dirty="0">
                <a:effectLst/>
                <a:latin typeface="Times New Roman" panose="02020603050405020304" pitchFamily="18" charset="0"/>
                <a:cs typeface="Times New Roman" panose="02020603050405020304" pitchFamily="18" charset="0"/>
              </a:rPr>
              <a:t>. So, it requires a lot of time.</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In supervised learning, we need </a:t>
            </a:r>
            <a:r>
              <a:rPr lang="en-US" sz="2200" b="1" i="0" dirty="0">
                <a:solidFill>
                  <a:srgbClr val="000000"/>
                </a:solidFill>
                <a:effectLst/>
                <a:latin typeface="Times New Roman" panose="02020603050405020304" pitchFamily="18" charset="0"/>
                <a:cs typeface="Times New Roman" panose="02020603050405020304" pitchFamily="18" charset="0"/>
              </a:rPr>
              <a:t>enough knowledge </a:t>
            </a:r>
            <a:r>
              <a:rPr lang="en-US" sz="2200" b="0" i="0" dirty="0">
                <a:solidFill>
                  <a:srgbClr val="000000"/>
                </a:solidFill>
                <a:effectLst/>
                <a:latin typeface="Times New Roman" panose="02020603050405020304" pitchFamily="18" charset="0"/>
                <a:cs typeface="Times New Roman" panose="02020603050405020304" pitchFamily="18" charset="0"/>
              </a:rPr>
              <a:t>about the classes of object.</a:t>
            </a:r>
          </a:p>
          <a:p>
            <a:pPr>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Supervised learning </a:t>
            </a:r>
            <a:r>
              <a:rPr lang="en-US" sz="2200" b="1" i="0" dirty="0">
                <a:solidFill>
                  <a:srgbClr val="000000"/>
                </a:solidFill>
                <a:effectLst/>
                <a:latin typeface="Times New Roman" panose="02020603050405020304" pitchFamily="18" charset="0"/>
                <a:cs typeface="Times New Roman" panose="02020603050405020304" pitchFamily="18" charset="0"/>
              </a:rPr>
              <a:t>cannot predict the correct output </a:t>
            </a:r>
            <a:r>
              <a:rPr lang="en-US" sz="2200" b="0" i="0" dirty="0">
                <a:solidFill>
                  <a:srgbClr val="000000"/>
                </a:solidFill>
                <a:effectLst/>
                <a:latin typeface="Times New Roman" panose="02020603050405020304" pitchFamily="18" charset="0"/>
                <a:cs typeface="Times New Roman" panose="02020603050405020304" pitchFamily="18" charset="0"/>
              </a:rPr>
              <a:t>if the test data is different from the training dataset.</a:t>
            </a:r>
          </a:p>
          <a:p>
            <a:pPr>
              <a:lnSpc>
                <a:spcPct val="150000"/>
              </a:lnSpc>
            </a:pPr>
            <a:endParaRPr lang="en-US" sz="2200" b="0" i="0" dirty="0">
              <a:effectLst/>
              <a:latin typeface="Times New Roman" panose="02020603050405020304" pitchFamily="18" charset="0"/>
              <a:cs typeface="Times New Roman" panose="02020603050405020304" pitchFamily="18" charset="0"/>
            </a:endParaRP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32050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245F-7DAD-8883-3F32-07F1A24DD925}"/>
              </a:ext>
            </a:extLst>
          </p:cNvPr>
          <p:cNvSpPr>
            <a:spLocks noGrp="1"/>
          </p:cNvSpPr>
          <p:nvPr>
            <p:ph type="title"/>
          </p:nvPr>
        </p:nvSpPr>
        <p:spPr>
          <a:xfrm>
            <a:off x="838200" y="166809"/>
            <a:ext cx="10515600" cy="1325563"/>
          </a:xfrm>
        </p:spPr>
        <p:txBody>
          <a:bodyPr/>
          <a:lstStyle/>
          <a:p>
            <a:pPr algn="ctr"/>
            <a:r>
              <a:rPr lang="en-US" sz="4400" spc="-1" dirty="0">
                <a:solidFill>
                  <a:srgbClr val="000000"/>
                </a:solidFill>
                <a:uFill>
                  <a:solidFill>
                    <a:srgbClr val="FFFFFF"/>
                  </a:solidFill>
                </a:uFill>
              </a:rPr>
              <a:t>Supervised learning. Example</a:t>
            </a:r>
            <a:endParaRPr lang="en-US" dirty="0"/>
          </a:p>
        </p:txBody>
      </p:sp>
      <p:sp>
        <p:nvSpPr>
          <p:cNvPr id="3" name="Content Placeholder 2">
            <a:extLst>
              <a:ext uri="{FF2B5EF4-FFF2-40B4-BE49-F238E27FC236}">
                <a16:creationId xmlns:a16="http://schemas.microsoft.com/office/drawing/2014/main" id="{BF07FE23-DE9B-39D4-72EB-5A41AE29251D}"/>
              </a:ext>
            </a:extLst>
          </p:cNvPr>
          <p:cNvSpPr>
            <a:spLocks noGrp="1"/>
          </p:cNvSpPr>
          <p:nvPr>
            <p:ph idx="1"/>
          </p:nvPr>
        </p:nvSpPr>
        <p:spPr>
          <a:xfrm>
            <a:off x="838200" y="1489161"/>
            <a:ext cx="10515600" cy="4351338"/>
          </a:xfrm>
        </p:spPr>
        <p:txBody>
          <a:bodyPr>
            <a:normAutofit/>
          </a:bodyPr>
          <a:lstStyle/>
          <a:p>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Handwritten digit recognition (on the MNIST data set)</a:t>
            </a:r>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09A6732-72FB-3C3D-550F-61D51F8304C3}"/>
              </a:ext>
            </a:extLst>
          </p:cNvPr>
          <p:cNvPicPr/>
          <p:nvPr/>
        </p:nvPicPr>
        <p:blipFill>
          <a:blip r:embed="rId2"/>
          <a:stretch/>
        </p:blipFill>
        <p:spPr>
          <a:xfrm>
            <a:off x="5639670" y="4035180"/>
            <a:ext cx="5618880" cy="2345400"/>
          </a:xfrm>
          <a:prstGeom prst="rect">
            <a:avLst/>
          </a:prstGeom>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81B373-23D0-8337-5B9E-0A99EDF793FB}"/>
                  </a:ext>
                </a:extLst>
              </p:cNvPr>
              <p:cNvSpPr txBox="1"/>
              <p:nvPr/>
            </p:nvSpPr>
            <p:spPr>
              <a:xfrm>
                <a:off x="933450" y="2186027"/>
                <a:ext cx="6096000" cy="2195473"/>
              </a:xfrm>
              <a:prstGeom prst="rect">
                <a:avLst/>
              </a:prstGeom>
              <a:noFill/>
            </p:spPr>
            <p:txBody>
              <a:bodyPr wrap="square">
                <a:spAutoFit/>
              </a:bodyPr>
              <a:lstStyle/>
              <a:p>
                <a:pPr marL="450900" indent="-342900">
                  <a:spcAft>
                    <a:spcPts val="1414"/>
                  </a:spcAft>
                  <a:buClr>
                    <a:srgbClr val="000000"/>
                  </a:buClr>
                  <a:buSzPct val="100000"/>
                  <a:buFont typeface="Arial" panose="020B0604020202020204" pitchFamily="34" charset="0"/>
                  <a:buChar char="•"/>
                </a:pPr>
                <a:r>
                  <a:rPr lang="en-US" sz="1800" b="0" strike="noStrike" spc="-1" dirty="0">
                    <a:solidFill>
                      <a:srgbClr val="000000"/>
                    </a:solidFill>
                    <a:uFill>
                      <a:solidFill>
                        <a:srgbClr val="FFFFFF"/>
                      </a:solidFill>
                    </a:uFill>
                    <a:latin typeface="Arial"/>
                  </a:rPr>
                  <a:t>Images of 28 x 28 pixels</a:t>
                </a:r>
              </a:p>
              <a:p>
                <a:pPr marL="450900" indent="-342900">
                  <a:spcAft>
                    <a:spcPts val="1414"/>
                  </a:spcAft>
                  <a:buClr>
                    <a:srgbClr val="000000"/>
                  </a:buClr>
                  <a:buSzPct val="100000"/>
                  <a:buFont typeface="Arial" panose="020B0604020202020204" pitchFamily="34" charset="0"/>
                  <a:buChar char="•"/>
                </a:pPr>
                <a:r>
                  <a:rPr lang="en-US" sz="1800" b="0" strike="noStrike" spc="-1" dirty="0">
                    <a:solidFill>
                      <a:srgbClr val="000000"/>
                    </a:solidFill>
                    <a:uFill>
                      <a:solidFill>
                        <a:srgbClr val="FFFFFF"/>
                      </a:solidFill>
                    </a:uFill>
                    <a:latin typeface="Arial"/>
                  </a:rPr>
                  <a:t>We can represent each image as a vector x </a:t>
                </a:r>
                <a:r>
                  <a:rPr lang="en-US" sz="1800" spc="-1" dirty="0">
                    <a:solidFill>
                      <a:srgbClr val="000000"/>
                    </a:solidFill>
                    <a:uFill>
                      <a:solidFill>
                        <a:srgbClr val="FFFFFF"/>
                      </a:solidFill>
                    </a:uFill>
                    <a:latin typeface="Arial"/>
                  </a:rPr>
                  <a:t>of</a:t>
                </a:r>
                <a:r>
                  <a:rPr lang="en-US" sz="1800" b="0" strike="noStrike" spc="-1" dirty="0">
                    <a:solidFill>
                      <a:srgbClr val="000000"/>
                    </a:solidFill>
                    <a:uFill>
                      <a:solidFill>
                        <a:srgbClr val="FFFFFF"/>
                      </a:solidFill>
                    </a:uFill>
                    <a:latin typeface="Arial"/>
                  </a:rPr>
                  <a:t> 784 components</a:t>
                </a:r>
              </a:p>
              <a:p>
                <a:pPr marL="450900" indent="-342900">
                  <a:spcAft>
                    <a:spcPts val="1414"/>
                  </a:spcAft>
                  <a:buClr>
                    <a:srgbClr val="000000"/>
                  </a:buClr>
                  <a:buSzPct val="100000"/>
                  <a:buFont typeface="Arial" panose="020B0604020202020204" pitchFamily="34" charset="0"/>
                  <a:buChar char="•"/>
                </a:pPr>
                <a:r>
                  <a:rPr lang="en-US" sz="1800" b="0" strike="noStrike" spc="-1" dirty="0">
                    <a:solidFill>
                      <a:srgbClr val="000000"/>
                    </a:solidFill>
                    <a:uFill>
                      <a:solidFill>
                        <a:srgbClr val="FFFFFF"/>
                      </a:solidFill>
                    </a:uFill>
                    <a:latin typeface="Arial"/>
                  </a:rPr>
                  <a:t>We train a classifier </a:t>
                </a:r>
                <a14:m>
                  <m:oMath xmlns:m="http://schemas.openxmlformats.org/officeDocument/2006/math">
                    <m:r>
                      <a:rPr lang="en-US" sz="1800" b="0" i="1" strike="noStrike" spc="-1" dirty="0" smtClean="0">
                        <a:solidFill>
                          <a:srgbClr val="000000"/>
                        </a:solidFill>
                        <a:uFill>
                          <a:solidFill>
                            <a:srgbClr val="FFFFFF"/>
                          </a:solidFill>
                        </a:uFill>
                        <a:latin typeface="Cambria Math" panose="02040503050406030204" pitchFamily="18" charset="0"/>
                      </a:rPr>
                      <m:t>𝑓</m:t>
                    </m:r>
                    <m:r>
                      <a:rPr lang="en-US" sz="1800" b="0" i="1" strike="noStrike" spc="-1" dirty="0" smtClean="0">
                        <a:solidFill>
                          <a:srgbClr val="000000"/>
                        </a:solidFill>
                        <a:uFill>
                          <a:solidFill>
                            <a:srgbClr val="FFFFFF"/>
                          </a:solidFill>
                        </a:uFill>
                        <a:latin typeface="Cambria Math" panose="02040503050406030204" pitchFamily="18" charset="0"/>
                      </a:rPr>
                      <m:t>(</m:t>
                    </m:r>
                    <m:r>
                      <a:rPr lang="en-US" sz="1800" b="0" i="1" strike="noStrike" spc="-1" dirty="0" smtClean="0">
                        <a:solidFill>
                          <a:srgbClr val="000000"/>
                        </a:solidFill>
                        <a:uFill>
                          <a:solidFill>
                            <a:srgbClr val="FFFFFF"/>
                          </a:solidFill>
                        </a:uFill>
                        <a:latin typeface="Cambria Math" panose="02040503050406030204" pitchFamily="18" charset="0"/>
                      </a:rPr>
                      <m:t>𝑥</m:t>
                    </m:r>
                    <m:r>
                      <a:rPr lang="en-US" sz="1800" b="0" i="1" strike="noStrike" spc="-1" dirty="0" smtClean="0">
                        <a:solidFill>
                          <a:srgbClr val="000000"/>
                        </a:solidFill>
                        <a:uFill>
                          <a:solidFill>
                            <a:srgbClr val="FFFFFF"/>
                          </a:solidFill>
                        </a:uFill>
                        <a:latin typeface="Cambria Math" panose="02040503050406030204" pitchFamily="18" charset="0"/>
                      </a:rPr>
                      <m:t>)</m:t>
                    </m:r>
                  </m:oMath>
                </a14:m>
                <a:r>
                  <a:rPr lang="en-US" sz="1800" b="0" strike="noStrike" spc="-1" dirty="0">
                    <a:solidFill>
                      <a:srgbClr val="000000"/>
                    </a:solidFill>
                    <a:uFill>
                      <a:solidFill>
                        <a:srgbClr val="FFFFFF"/>
                      </a:solidFill>
                    </a:uFill>
                    <a:latin typeface="Arial"/>
                  </a:rPr>
                  <a:t> such that:</a:t>
                </a:r>
              </a:p>
              <a:p>
                <a:pPr marL="108000">
                  <a:spcAft>
                    <a:spcPts val="1414"/>
                  </a:spcAft>
                  <a:buClr>
                    <a:srgbClr val="000000"/>
                  </a:buClr>
                  <a:buSzPct val="100000"/>
                </a:pPr>
                <a14:m>
                  <m:oMathPara xmlns:m="http://schemas.openxmlformats.org/officeDocument/2006/math">
                    <m:oMathParaPr>
                      <m:jc m:val="centerGroup"/>
                    </m:oMathParaPr>
                    <m:oMath xmlns:m="http://schemas.openxmlformats.org/officeDocument/2006/math">
                      <m:r>
                        <a:rPr lang="en-US" sz="1800" b="0" i="1" strike="noStrike" spc="-1" dirty="0" smtClean="0">
                          <a:solidFill>
                            <a:srgbClr val="000000"/>
                          </a:solidFill>
                          <a:uFill>
                            <a:solidFill>
                              <a:srgbClr val="FFFFFF"/>
                            </a:solidFill>
                          </a:uFill>
                          <a:latin typeface="Cambria Math" panose="02040503050406030204" pitchFamily="18" charset="0"/>
                        </a:rPr>
                        <m:t>𝑓</m:t>
                      </m:r>
                      <m:r>
                        <a:rPr lang="en-US" sz="1800" b="0" i="1" strike="noStrike" spc="-1" dirty="0" smtClean="0">
                          <a:solidFill>
                            <a:srgbClr val="000000"/>
                          </a:solidFill>
                          <a:uFill>
                            <a:solidFill>
                              <a:srgbClr val="FFFFFF"/>
                            </a:solidFill>
                          </a:uFill>
                          <a:latin typeface="Cambria Math" panose="02040503050406030204" pitchFamily="18" charset="0"/>
                        </a:rPr>
                        <m:t> : </m:t>
                      </m:r>
                      <m:r>
                        <a:rPr lang="en-US" sz="1800" b="0" i="1" strike="noStrike" spc="-1" dirty="0" smtClean="0">
                          <a:solidFill>
                            <a:srgbClr val="000000"/>
                          </a:solidFill>
                          <a:uFill>
                            <a:solidFill>
                              <a:srgbClr val="FFFFFF"/>
                            </a:solidFill>
                          </a:uFill>
                          <a:latin typeface="Cambria Math" panose="02040503050406030204" pitchFamily="18" charset="0"/>
                        </a:rPr>
                        <m:t>𝑥</m:t>
                      </m:r>
                      <m:r>
                        <a:rPr lang="en-US" sz="1800" b="0" i="1" strike="noStrike" spc="-1" dirty="0" smtClean="0">
                          <a:solidFill>
                            <a:srgbClr val="000000"/>
                          </a:solidFill>
                          <a:uFill>
                            <a:solidFill>
                              <a:srgbClr val="FFFFFF"/>
                            </a:solidFill>
                          </a:uFill>
                          <a:latin typeface="Cambria Math" panose="02040503050406030204" pitchFamily="18" charset="0"/>
                        </a:rPr>
                        <m:t> → {0, 1, 2, 3, 4, 5, 6, 7, 8, 9}</m:t>
                      </m:r>
                    </m:oMath>
                  </m:oMathPara>
                </a14:m>
                <a:endParaRPr lang="en-US" sz="1800" b="0" strike="noStrike" spc="-1" dirty="0">
                  <a:solidFill>
                    <a:srgbClr val="000000"/>
                  </a:solidFill>
                  <a:uFill>
                    <a:solidFill>
                      <a:srgbClr val="FFFFFF"/>
                    </a:solidFill>
                  </a:uFill>
                  <a:latin typeface="Arial"/>
                </a:endParaRPr>
              </a:p>
            </p:txBody>
          </p:sp>
        </mc:Choice>
        <mc:Fallback xmlns="">
          <p:sp>
            <p:nvSpPr>
              <p:cNvPr id="6" name="TextBox 5">
                <a:extLst>
                  <a:ext uri="{FF2B5EF4-FFF2-40B4-BE49-F238E27FC236}">
                    <a16:creationId xmlns:a16="http://schemas.microsoft.com/office/drawing/2014/main" id="{8081B373-23D0-8337-5B9E-0A99EDF793FB}"/>
                  </a:ext>
                </a:extLst>
              </p:cNvPr>
              <p:cNvSpPr txBox="1">
                <a:spLocks noRot="1" noChangeAspect="1" noMove="1" noResize="1" noEditPoints="1" noAdjustHandles="1" noChangeArrowheads="1" noChangeShapeType="1" noTextEdit="1"/>
              </p:cNvSpPr>
              <p:nvPr/>
            </p:nvSpPr>
            <p:spPr>
              <a:xfrm>
                <a:off x="933450" y="2186027"/>
                <a:ext cx="6096000" cy="2195473"/>
              </a:xfrm>
              <a:prstGeom prst="rect">
                <a:avLst/>
              </a:prstGeom>
              <a:blipFill>
                <a:blip r:embed="rId3"/>
                <a:stretch>
                  <a:fillRect t="-1667"/>
                </a:stretch>
              </a:blipFill>
            </p:spPr>
            <p:txBody>
              <a:bodyPr/>
              <a:lstStyle/>
              <a:p>
                <a:r>
                  <a:rPr lang="en-US">
                    <a:noFill/>
                  </a:rPr>
                  <a:t> </a:t>
                </a:r>
              </a:p>
            </p:txBody>
          </p:sp>
        </mc:Fallback>
      </mc:AlternateContent>
    </p:spTree>
    <p:extLst>
      <p:ext uri="{BB962C8B-B14F-4D97-AF65-F5344CB8AC3E}">
        <p14:creationId xmlns:p14="http://schemas.microsoft.com/office/powerpoint/2010/main" val="29918196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EE3F1-6524-6951-FF1B-ADA915142A62}"/>
              </a:ext>
            </a:extLst>
          </p:cNvPr>
          <p:cNvSpPr>
            <a:spLocks noGrp="1"/>
          </p:cNvSpPr>
          <p:nvPr>
            <p:ph type="title"/>
          </p:nvPr>
        </p:nvSpPr>
        <p:spPr/>
        <p:txBody>
          <a:bodyPr/>
          <a:lstStyle/>
          <a:p>
            <a:pPr algn="ctr"/>
            <a:r>
              <a:rPr lang="en-US" sz="4400" spc="-1" dirty="0">
                <a:solidFill>
                  <a:srgbClr val="000000"/>
                </a:solidFill>
                <a:uFill>
                  <a:solidFill>
                    <a:srgbClr val="FFFFFF"/>
                  </a:solidFill>
                </a:uFill>
              </a:rPr>
              <a:t>Supervised learning. Example</a:t>
            </a:r>
            <a:endParaRPr lang="en-US" dirty="0"/>
          </a:p>
        </p:txBody>
      </p:sp>
      <p:sp>
        <p:nvSpPr>
          <p:cNvPr id="3" name="Content Placeholder 2">
            <a:extLst>
              <a:ext uri="{FF2B5EF4-FFF2-40B4-BE49-F238E27FC236}">
                <a16:creationId xmlns:a16="http://schemas.microsoft.com/office/drawing/2014/main" id="{EE7C9844-1CEB-4E8C-689E-8F5578E94F90}"/>
              </a:ext>
            </a:extLst>
          </p:cNvPr>
          <p:cNvSpPr>
            <a:spLocks noGrp="1"/>
          </p:cNvSpPr>
          <p:nvPr>
            <p:ph idx="1"/>
          </p:nvPr>
        </p:nvSpPr>
        <p:spPr/>
        <p:txBody>
          <a:bodyPr>
            <a:normAutofit/>
          </a:bodyPr>
          <a:lstStyle/>
          <a:p>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Face detection</a:t>
            </a:r>
          </a:p>
          <a:p>
            <a:pPr marL="565200" indent="-4572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One approach consists of sliding a window over the image</a:t>
            </a:r>
          </a:p>
          <a:p>
            <a:pPr marL="565200" indent="-4572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The goal is to classify each window into one of the two possible classes: face or not-face</a:t>
            </a:r>
            <a:endPar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565200" indent="-457200">
              <a:spcAft>
                <a:spcPts val="1414"/>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The original problem is transformed into a classification problem</a:t>
            </a:r>
          </a:p>
          <a:p>
            <a:pPr marL="0" indent="0">
              <a:buNone/>
            </a:pPr>
            <a:endParaRPr lang="en-US" sz="2200" dirty="0">
              <a:latin typeface="Times New Roman" panose="02020603050405020304" pitchFamily="18" charset="0"/>
              <a:cs typeface="Times New Roman" panose="02020603050405020304" pitchFamily="18" charset="0"/>
            </a:endParaRPr>
          </a:p>
        </p:txBody>
      </p:sp>
      <p:pic>
        <p:nvPicPr>
          <p:cNvPr id="3074" name="Picture 2" descr="Install Pigo - Face detection library on Linux | Snap Store">
            <a:extLst>
              <a:ext uri="{FF2B5EF4-FFF2-40B4-BE49-F238E27FC236}">
                <a16:creationId xmlns:a16="http://schemas.microsoft.com/office/drawing/2014/main" id="{B75440A4-4314-D7B7-4026-F9109A6CD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45" y="4268786"/>
            <a:ext cx="2224088" cy="22240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 Detection in 2022: Real-time Applications With Deep Learning - viso.ai">
            <a:extLst>
              <a:ext uri="{FF2B5EF4-FFF2-40B4-BE49-F238E27FC236}">
                <a16:creationId xmlns:a16="http://schemas.microsoft.com/office/drawing/2014/main" id="{B4A28CCB-93B0-D729-E3C7-D5E730E84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4268786"/>
            <a:ext cx="4380240" cy="222408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etect faces | Cloud Vision API | Google Cloud">
            <a:extLst>
              <a:ext uri="{FF2B5EF4-FFF2-40B4-BE49-F238E27FC236}">
                <a16:creationId xmlns:a16="http://schemas.microsoft.com/office/drawing/2014/main" id="{06ED6378-2840-B3BD-C669-1E8F50886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833" y="4268786"/>
            <a:ext cx="4472617" cy="2224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2623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86E2-F639-CF10-8C07-31B2F8C6C1A2}"/>
              </a:ext>
            </a:extLst>
          </p:cNvPr>
          <p:cNvSpPr>
            <a:spLocks noGrp="1"/>
          </p:cNvSpPr>
          <p:nvPr>
            <p:ph type="title"/>
          </p:nvPr>
        </p:nvSpPr>
        <p:spPr/>
        <p:txBody>
          <a:bodyPr/>
          <a:lstStyle/>
          <a:p>
            <a:pPr algn="ctr"/>
            <a:r>
              <a:rPr lang="en-US" dirty="0"/>
              <a:t>Limitations </a:t>
            </a:r>
          </a:p>
        </p:txBody>
      </p:sp>
      <p:sp>
        <p:nvSpPr>
          <p:cNvPr id="3" name="Content Placeholder 2">
            <a:extLst>
              <a:ext uri="{FF2B5EF4-FFF2-40B4-BE49-F238E27FC236}">
                <a16:creationId xmlns:a16="http://schemas.microsoft.com/office/drawing/2014/main" id="{67801BF0-A9EA-A875-0C9E-98D4CE3DB651}"/>
              </a:ext>
            </a:extLst>
          </p:cNvPr>
          <p:cNvSpPr>
            <a:spLocks noGrp="1"/>
          </p:cNvSpPr>
          <p:nvPr>
            <p:ph idx="1"/>
          </p:nvPr>
        </p:nvSpPr>
        <p:spPr/>
        <p:txBody>
          <a:bodyPr>
            <a:normAutofit/>
          </a:bodyPr>
          <a:lstStyle/>
          <a:p>
            <a:pPr algn="l">
              <a:lnSpc>
                <a:spcPct val="150000"/>
              </a:lnSpc>
              <a:buFont typeface="Arial" panose="020B0604020202020204" pitchFamily="34" charset="0"/>
              <a:buChar char="•"/>
            </a:pPr>
            <a:r>
              <a:rPr lang="en-US" sz="2200" b="0" i="1" dirty="0">
                <a:solidFill>
                  <a:srgbClr val="000000"/>
                </a:solidFill>
                <a:effectLst/>
                <a:latin typeface="Times New Roman" panose="02020603050405020304" pitchFamily="18" charset="0"/>
                <a:cs typeface="Times New Roman" panose="02020603050405020304" pitchFamily="18" charset="0"/>
              </a:rPr>
              <a:t>Slow - </a:t>
            </a:r>
            <a:r>
              <a:rPr lang="en-US" sz="2200" b="0" i="0" dirty="0">
                <a:solidFill>
                  <a:srgbClr val="000000"/>
                </a:solidFill>
                <a:effectLst/>
                <a:latin typeface="Times New Roman" panose="02020603050405020304" pitchFamily="18" charset="0"/>
                <a:cs typeface="Times New Roman" panose="02020603050405020304" pitchFamily="18" charset="0"/>
              </a:rPr>
              <a:t> it requires human experts to manually </a:t>
            </a:r>
            <a:r>
              <a:rPr lang="en-US" sz="2200" b="0" i="0" u="none" strike="noStrike" dirty="0">
                <a:solidFill>
                  <a:srgbClr val="00C0EB"/>
                </a:solidFill>
                <a:effectLst/>
                <a:latin typeface="Times New Roman" panose="02020603050405020304" pitchFamily="18" charset="0"/>
                <a:cs typeface="Times New Roman" panose="02020603050405020304" pitchFamily="18" charset="0"/>
                <a:hlinkClick r:id="rId2"/>
              </a:rPr>
              <a:t>label training examples</a:t>
            </a:r>
            <a:r>
              <a:rPr lang="en-US" sz="2200" b="0" i="0" dirty="0">
                <a:solidFill>
                  <a:srgbClr val="000000"/>
                </a:solidFill>
                <a:effectLst/>
                <a:latin typeface="Times New Roman" panose="02020603050405020304" pitchFamily="18" charset="0"/>
                <a:cs typeface="Times New Roman" panose="02020603050405020304" pitchFamily="18" charset="0"/>
              </a:rPr>
              <a:t> one by one.</a:t>
            </a:r>
          </a:p>
          <a:p>
            <a:pPr algn="l">
              <a:lnSpc>
                <a:spcPct val="150000"/>
              </a:lnSpc>
              <a:buFont typeface="Arial" panose="020B0604020202020204" pitchFamily="34" charset="0"/>
              <a:buChar char="•"/>
            </a:pPr>
            <a:r>
              <a:rPr lang="en-US" sz="2200" b="0" i="1" dirty="0">
                <a:solidFill>
                  <a:srgbClr val="000000"/>
                </a:solidFill>
                <a:effectLst/>
                <a:latin typeface="Times New Roman" panose="02020603050405020304" pitchFamily="18" charset="0"/>
                <a:cs typeface="Times New Roman" panose="02020603050405020304" pitchFamily="18" charset="0"/>
              </a:rPr>
              <a:t>Costly</a:t>
            </a:r>
            <a:r>
              <a:rPr lang="en-US" sz="2200" dirty="0">
                <a:solidFill>
                  <a:srgbClr val="000000"/>
                </a:solidFill>
                <a:latin typeface="Times New Roman" panose="02020603050405020304" pitchFamily="18" charset="0"/>
                <a:cs typeface="Times New Roman" panose="02020603050405020304" pitchFamily="18" charset="0"/>
              </a:rPr>
              <a:t> - </a:t>
            </a:r>
            <a:r>
              <a:rPr lang="en-US" sz="2200" b="0" i="0" dirty="0">
                <a:solidFill>
                  <a:srgbClr val="000000"/>
                </a:solidFill>
                <a:effectLst/>
                <a:latin typeface="Times New Roman" panose="02020603050405020304" pitchFamily="18" charset="0"/>
                <a:cs typeface="Times New Roman" panose="02020603050405020304" pitchFamily="18" charset="0"/>
              </a:rPr>
              <a:t>a model should be trained on the large volumes of hand-labeled data to provide accurate predictions.</a:t>
            </a: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95850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D07B4-15E3-8777-E21E-CB5473F89FE5}"/>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4029A772-194A-EEC2-4184-AC944446FADF}"/>
              </a:ext>
            </a:extLst>
          </p:cNvPr>
          <p:cNvSpPr>
            <a:spLocks noGrp="1"/>
          </p:cNvSpPr>
          <p:nvPr>
            <p:ph idx="1"/>
          </p:nvPr>
        </p:nvSpPr>
        <p:spPr/>
        <p:txBody>
          <a:bodyPr>
            <a:normAutofit/>
          </a:bodyPr>
          <a:lstStyle/>
          <a:p>
            <a:pPr marL="0" indent="0" algn="ctr">
              <a:buNone/>
            </a:pPr>
            <a:r>
              <a:rPr lang="en-US" sz="6000" b="1" dirty="0"/>
              <a:t>What is Supervised Learning?</a:t>
            </a:r>
          </a:p>
        </p:txBody>
      </p:sp>
    </p:spTree>
    <p:extLst>
      <p:ext uri="{BB962C8B-B14F-4D97-AF65-F5344CB8AC3E}">
        <p14:creationId xmlns:p14="http://schemas.microsoft.com/office/powerpoint/2010/main" val="14386188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2591-5CBC-8D0D-B610-2253CDF243E6}"/>
              </a:ext>
            </a:extLst>
          </p:cNvPr>
          <p:cNvSpPr>
            <a:spLocks noGrp="1"/>
          </p:cNvSpPr>
          <p:nvPr>
            <p:ph type="title"/>
          </p:nvPr>
        </p:nvSpPr>
        <p:spPr/>
        <p:txBody>
          <a:bodyPr/>
          <a:lstStyle/>
          <a:p>
            <a:pPr algn="ctr"/>
            <a:r>
              <a:rPr lang="en-US" dirty="0"/>
              <a:t>Grading</a:t>
            </a:r>
          </a:p>
        </p:txBody>
      </p:sp>
      <p:graphicFrame>
        <p:nvGraphicFramePr>
          <p:cNvPr id="4" name="Content Placeholder 12">
            <a:extLst>
              <a:ext uri="{FF2B5EF4-FFF2-40B4-BE49-F238E27FC236}">
                <a16:creationId xmlns:a16="http://schemas.microsoft.com/office/drawing/2014/main" id="{6D62BF58-AC3C-F56D-8D8A-ABB101C021B0}"/>
              </a:ext>
            </a:extLst>
          </p:cNvPr>
          <p:cNvGraphicFramePr>
            <a:graphicFrameLocks noGrp="1"/>
          </p:cNvGraphicFramePr>
          <p:nvPr>
            <p:ph idx="1"/>
            <p:extLst>
              <p:ext uri="{D42A27DB-BD31-4B8C-83A1-F6EECF244321}">
                <p14:modId xmlns:p14="http://schemas.microsoft.com/office/powerpoint/2010/main" val="2759847838"/>
              </p:ext>
            </p:extLst>
          </p:nvPr>
        </p:nvGraphicFramePr>
        <p:xfrm>
          <a:off x="932155" y="1924235"/>
          <a:ext cx="8059445" cy="1706880"/>
        </p:xfrm>
        <a:graphic>
          <a:graphicData uri="http://schemas.openxmlformats.org/drawingml/2006/table">
            <a:tbl>
              <a:tblPr firstRow="1" bandRow="1">
                <a:tableStyleId>{8A107856-5554-42FB-B03E-39F5DBC370BA}</a:tableStyleId>
              </a:tblPr>
              <a:tblGrid>
                <a:gridCol w="3982745">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370840">
                <a:tc>
                  <a:txBody>
                    <a:bodyPr/>
                    <a:lstStyle/>
                    <a:p>
                      <a:pPr algn="l" fontAlgn="b"/>
                      <a:r>
                        <a:rPr lang="en-US" sz="2800" b="1" u="none" strike="noStrike" dirty="0">
                          <a:effectLst/>
                        </a:rPr>
                        <a:t>Attendance</a:t>
                      </a:r>
                      <a:endParaRPr lang="en-US" sz="2800" b="1" i="0" u="none" strike="noStrike" dirty="0">
                        <a:solidFill>
                          <a:srgbClr val="000000"/>
                        </a:solidFill>
                        <a:effectLst/>
                        <a:latin typeface="Calibri"/>
                      </a:endParaRPr>
                    </a:p>
                  </a:txBody>
                  <a:tcPr marL="0" marR="0" marT="0" marB="0" anchor="b"/>
                </a:tc>
                <a:tc>
                  <a:txBody>
                    <a:bodyPr/>
                    <a:lstStyle/>
                    <a:p>
                      <a:pPr algn="r" fontAlgn="b"/>
                      <a:r>
                        <a:rPr lang="en-US" sz="2800" b="0" u="none" strike="noStrike" dirty="0">
                          <a:effectLst/>
                        </a:rPr>
                        <a:t>10%</a:t>
                      </a:r>
                      <a:endParaRPr lang="en-US" sz="2800" b="0" i="0" u="none" strike="noStrike" dirty="0">
                        <a:solidFill>
                          <a:srgbClr val="000000"/>
                        </a:solidFill>
                        <a:effectLst/>
                        <a:latin typeface="Calibri"/>
                      </a:endParaRPr>
                    </a:p>
                  </a:txBody>
                  <a:tcPr marL="0" marR="0" marT="0" marB="0" anchor="b"/>
                </a:tc>
                <a:extLst>
                  <a:ext uri="{0D108BD9-81ED-4DB2-BD59-A6C34878D82A}">
                    <a16:rowId xmlns:a16="http://schemas.microsoft.com/office/drawing/2014/main" val="10000"/>
                  </a:ext>
                </a:extLst>
              </a:tr>
              <a:tr h="370840">
                <a:tc>
                  <a:txBody>
                    <a:bodyPr/>
                    <a:lstStyle/>
                    <a:p>
                      <a:pPr algn="l" fontAlgn="b"/>
                      <a:r>
                        <a:rPr lang="en-US" sz="2800" b="1" u="none" strike="noStrike" dirty="0">
                          <a:effectLst/>
                        </a:rPr>
                        <a:t>Midterm Exam</a:t>
                      </a:r>
                      <a:endParaRPr lang="en-US" sz="2800" b="1" i="0" u="none" strike="noStrike" dirty="0">
                        <a:solidFill>
                          <a:srgbClr val="000000"/>
                        </a:solidFill>
                        <a:effectLst/>
                        <a:latin typeface="Calibri"/>
                      </a:endParaRPr>
                    </a:p>
                  </a:txBody>
                  <a:tcPr marL="0" marR="0" marT="0" marB="0" anchor="b"/>
                </a:tc>
                <a:tc>
                  <a:txBody>
                    <a:bodyPr/>
                    <a:lstStyle/>
                    <a:p>
                      <a:pPr algn="r" fontAlgn="b"/>
                      <a:r>
                        <a:rPr lang="en-US" sz="2800" u="none" strike="noStrike" dirty="0">
                          <a:effectLst/>
                        </a:rPr>
                        <a:t>30%</a:t>
                      </a:r>
                      <a:endParaRPr lang="en-US" sz="2800" b="0" i="0" u="none" strike="noStrike" dirty="0">
                        <a:solidFill>
                          <a:srgbClr val="000000"/>
                        </a:solidFill>
                        <a:effectLst/>
                        <a:latin typeface="Calibri"/>
                      </a:endParaRPr>
                    </a:p>
                  </a:txBody>
                  <a:tcPr marL="0" marR="0" marT="0" marB="0" anchor="b"/>
                </a:tc>
                <a:extLst>
                  <a:ext uri="{0D108BD9-81ED-4DB2-BD59-A6C34878D82A}">
                    <a16:rowId xmlns:a16="http://schemas.microsoft.com/office/drawing/2014/main" val="10001"/>
                  </a:ext>
                </a:extLst>
              </a:tr>
              <a:tr h="370840">
                <a:tc>
                  <a:txBody>
                    <a:bodyPr/>
                    <a:lstStyle/>
                    <a:p>
                      <a:pPr algn="l" fontAlgn="b"/>
                      <a:r>
                        <a:rPr lang="en-US" sz="2800" b="1" i="0" u="none" strike="noStrike" dirty="0">
                          <a:solidFill>
                            <a:srgbClr val="000000"/>
                          </a:solidFill>
                          <a:effectLst/>
                          <a:latin typeface="Calibri"/>
                        </a:rPr>
                        <a:t>Assignments</a:t>
                      </a:r>
                    </a:p>
                  </a:txBody>
                  <a:tcPr marL="0" marR="0" marT="0" marB="0" anchor="b"/>
                </a:tc>
                <a:tc>
                  <a:txBody>
                    <a:bodyPr/>
                    <a:lstStyle/>
                    <a:p>
                      <a:pPr algn="r" fontAlgn="b"/>
                      <a:r>
                        <a:rPr lang="en-US" sz="2800" u="none" strike="noStrike" dirty="0">
                          <a:effectLst/>
                        </a:rPr>
                        <a:t>20%</a:t>
                      </a:r>
                      <a:endParaRPr lang="en-US" sz="2800" b="0" i="0" u="none" strike="noStrike" dirty="0">
                        <a:solidFill>
                          <a:srgbClr val="000000"/>
                        </a:solidFill>
                        <a:effectLst/>
                        <a:latin typeface="Calibri"/>
                      </a:endParaRPr>
                    </a:p>
                  </a:txBody>
                  <a:tcPr marL="0" marR="0" marT="0" marB="0" anchor="b"/>
                </a:tc>
                <a:extLst>
                  <a:ext uri="{0D108BD9-81ED-4DB2-BD59-A6C34878D82A}">
                    <a16:rowId xmlns:a16="http://schemas.microsoft.com/office/drawing/2014/main" val="10002"/>
                  </a:ext>
                </a:extLst>
              </a:tr>
              <a:tr h="370840">
                <a:tc>
                  <a:txBody>
                    <a:bodyPr/>
                    <a:lstStyle/>
                    <a:p>
                      <a:pPr algn="l" fontAlgn="b"/>
                      <a:r>
                        <a:rPr lang="en-US" sz="2800" b="1" u="none" strike="noStrike" dirty="0">
                          <a:effectLst/>
                        </a:rPr>
                        <a:t>Final exam</a:t>
                      </a:r>
                      <a:endParaRPr lang="en-US" sz="2800" b="1" i="0" u="none" strike="noStrike" dirty="0">
                        <a:solidFill>
                          <a:srgbClr val="000000"/>
                        </a:solidFill>
                        <a:effectLst/>
                        <a:latin typeface="Calibri"/>
                      </a:endParaRPr>
                    </a:p>
                  </a:txBody>
                  <a:tcPr marL="0" marR="0" marT="0" marB="0" anchor="b"/>
                </a:tc>
                <a:tc>
                  <a:txBody>
                    <a:bodyPr/>
                    <a:lstStyle/>
                    <a:p>
                      <a:pPr algn="r" fontAlgn="b"/>
                      <a:r>
                        <a:rPr lang="en-US" sz="2800" u="none" strike="noStrike" dirty="0">
                          <a:effectLst/>
                        </a:rPr>
                        <a:t>40%</a:t>
                      </a:r>
                      <a:endParaRPr lang="en-US" sz="2800" b="0" i="0" u="none" strike="noStrike" dirty="0">
                        <a:solidFill>
                          <a:srgbClr val="000000"/>
                        </a:solidFill>
                        <a:effectLst/>
                        <a:latin typeface="Calibri"/>
                      </a:endParaRPr>
                    </a:p>
                  </a:txBody>
                  <a:tcPr marL="0" marR="0" marT="0" marB="0" anchor="b"/>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F3325993-CFB1-7D28-F3B0-F2178C591D1D}"/>
              </a:ext>
            </a:extLst>
          </p:cNvPr>
          <p:cNvSpPr txBox="1"/>
          <p:nvPr/>
        </p:nvSpPr>
        <p:spPr>
          <a:xfrm>
            <a:off x="277426" y="4860497"/>
            <a:ext cx="11600896" cy="1133965"/>
          </a:xfrm>
          <a:prstGeom prst="rect">
            <a:avLst/>
          </a:prstGeom>
          <a:noFill/>
        </p:spPr>
        <p:txBody>
          <a:bodyPr wrap="square">
            <a:spAutoFit/>
          </a:bodyPr>
          <a:lstStyle/>
          <a:p>
            <a:pPr lvl="1">
              <a:lnSpc>
                <a:spcPct val="150000"/>
              </a:lnSpc>
            </a:pPr>
            <a:r>
              <a:rPr lang="en-US" sz="2400" b="1" dirty="0">
                <a:latin typeface="Times New Roman" panose="02020603050405020304" pitchFamily="18" charset="0"/>
                <a:cs typeface="Times New Roman" panose="02020603050405020304" pitchFamily="18" charset="0"/>
              </a:rPr>
              <a:t>Homework and Programming projects will be posted online on the class webpage</a:t>
            </a:r>
          </a:p>
          <a:p>
            <a:pPr lvl="1">
              <a:lnSpc>
                <a:spcPct val="150000"/>
              </a:lnSpc>
            </a:pPr>
            <a:r>
              <a:rPr lang="en-US" sz="2400" b="1" dirty="0">
                <a:latin typeface="Times New Roman" panose="02020603050405020304" pitchFamily="18" charset="0"/>
                <a:cs typeface="Times New Roman" panose="02020603050405020304" pitchFamily="18" charset="0"/>
              </a:rPr>
              <a:t>Those who miss 4 classes will be awarded F</a:t>
            </a:r>
          </a:p>
        </p:txBody>
      </p:sp>
    </p:spTree>
    <p:extLst>
      <p:ext uri="{BB962C8B-B14F-4D97-AF65-F5344CB8AC3E}">
        <p14:creationId xmlns:p14="http://schemas.microsoft.com/office/powerpoint/2010/main" val="12700738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625C-2589-1A8C-A2D9-ED03348DB862}"/>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C019AAA8-46E8-7CEB-677E-6A12B81657B4}"/>
              </a:ext>
            </a:extLst>
          </p:cNvPr>
          <p:cNvSpPr>
            <a:spLocks noGrp="1"/>
          </p:cNvSpPr>
          <p:nvPr>
            <p:ph idx="1"/>
          </p:nvPr>
        </p:nvSpPr>
        <p:spPr/>
        <p:txBody>
          <a:bodyPr>
            <a:normAutofit/>
          </a:bodyPr>
          <a:lstStyle/>
          <a:p>
            <a:pPr marL="0" indent="0" algn="ctr">
              <a:buNone/>
            </a:pPr>
            <a:r>
              <a:rPr lang="en-US" sz="6000" b="1" dirty="0"/>
              <a:t>The types of Supervised Learning</a:t>
            </a:r>
          </a:p>
        </p:txBody>
      </p:sp>
    </p:spTree>
    <p:extLst>
      <p:ext uri="{BB962C8B-B14F-4D97-AF65-F5344CB8AC3E}">
        <p14:creationId xmlns:p14="http://schemas.microsoft.com/office/powerpoint/2010/main" val="32592263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18C0-522F-BBF2-643B-A222E4366C00}"/>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2A5BBDA3-5792-0DEC-6733-E177FD100A99}"/>
              </a:ext>
            </a:extLst>
          </p:cNvPr>
          <p:cNvSpPr>
            <a:spLocks noGrp="1"/>
          </p:cNvSpPr>
          <p:nvPr>
            <p:ph idx="1"/>
          </p:nvPr>
        </p:nvSpPr>
        <p:spPr/>
        <p:txBody>
          <a:bodyPr>
            <a:normAutofit/>
          </a:bodyPr>
          <a:lstStyle/>
          <a:p>
            <a:pPr marL="0" indent="0" algn="ctr">
              <a:buNone/>
            </a:pPr>
            <a:r>
              <a:rPr lang="en-US" sz="6000" b="1" dirty="0"/>
              <a:t>Limitations of Supervised Learning</a:t>
            </a:r>
          </a:p>
        </p:txBody>
      </p:sp>
    </p:spTree>
    <p:extLst>
      <p:ext uri="{BB962C8B-B14F-4D97-AF65-F5344CB8AC3E}">
        <p14:creationId xmlns:p14="http://schemas.microsoft.com/office/powerpoint/2010/main" val="29270099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9417-E7C0-A0D2-3D90-6C5D4DD2E278}"/>
              </a:ext>
            </a:extLst>
          </p:cNvPr>
          <p:cNvSpPr>
            <a:spLocks noGrp="1"/>
          </p:cNvSpPr>
          <p:nvPr>
            <p:ph type="title"/>
          </p:nvPr>
        </p:nvSpPr>
        <p:spPr>
          <a:xfrm>
            <a:off x="838200" y="239928"/>
            <a:ext cx="10515600" cy="1149350"/>
          </a:xfrm>
        </p:spPr>
        <p:txBody>
          <a:bodyPr/>
          <a:lstStyle/>
          <a:p>
            <a:pPr algn="ctr"/>
            <a:r>
              <a:rPr lang="en-US" dirty="0"/>
              <a:t>Unsupervised learning </a:t>
            </a:r>
          </a:p>
        </p:txBody>
      </p:sp>
      <p:pic>
        <p:nvPicPr>
          <p:cNvPr id="4098" name="Picture 2">
            <a:extLst>
              <a:ext uri="{FF2B5EF4-FFF2-40B4-BE49-F238E27FC236}">
                <a16:creationId xmlns:a16="http://schemas.microsoft.com/office/drawing/2014/main" id="{083BBB00-5483-E9B3-6311-B82CD4451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948" y="2240548"/>
            <a:ext cx="7854252" cy="41489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5C9C5355-9A42-F0BE-DB7B-3B2F25E58365}"/>
              </a:ext>
            </a:extLst>
          </p:cNvPr>
          <p:cNvSpPr/>
          <p:nvPr/>
        </p:nvSpPr>
        <p:spPr>
          <a:xfrm>
            <a:off x="3864653" y="2224319"/>
            <a:ext cx="7918188" cy="418138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5" name="TextBox 4">
            <a:extLst>
              <a:ext uri="{FF2B5EF4-FFF2-40B4-BE49-F238E27FC236}">
                <a16:creationId xmlns:a16="http://schemas.microsoft.com/office/drawing/2014/main" id="{519074C4-C8EC-2ECE-99CE-5883D5A2653B}"/>
              </a:ext>
            </a:extLst>
          </p:cNvPr>
          <p:cNvSpPr txBox="1"/>
          <p:nvPr/>
        </p:nvSpPr>
        <p:spPr>
          <a:xfrm>
            <a:off x="419470" y="1428179"/>
            <a:ext cx="6094520" cy="430887"/>
          </a:xfrm>
          <a:prstGeom prst="rect">
            <a:avLst/>
          </a:prstGeom>
          <a:noFill/>
        </p:spPr>
        <p:txBody>
          <a:bodyPr wrap="square">
            <a:spAutoFit/>
          </a:bodyPr>
          <a:lstStyle/>
          <a:p>
            <a:pPr marL="108000">
              <a:spcAft>
                <a:spcPts val="1414"/>
              </a:spcAft>
              <a:buClr>
                <a:srgbClr val="000000"/>
              </a:buClr>
              <a:buSzPct val="100000"/>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We have a set of </a:t>
            </a:r>
            <a:r>
              <a:rPr lang="en-US" sz="2200" b="1" strike="noStrike" spc="-1" dirty="0">
                <a:solidFill>
                  <a:srgbClr val="FF0000"/>
                </a:solidFill>
                <a:uFill>
                  <a:solidFill>
                    <a:srgbClr val="FFFFFF"/>
                  </a:solidFill>
                </a:uFill>
                <a:latin typeface="Times New Roman" panose="02020603050405020304" pitchFamily="18" charset="0"/>
                <a:cs typeface="Times New Roman" panose="02020603050405020304" pitchFamily="18" charset="0"/>
              </a:rPr>
              <a:t>unlabeled</a:t>
            </a: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 training samples</a:t>
            </a:r>
          </a:p>
        </p:txBody>
      </p:sp>
    </p:spTree>
    <p:extLst>
      <p:ext uri="{BB962C8B-B14F-4D97-AF65-F5344CB8AC3E}">
        <p14:creationId xmlns:p14="http://schemas.microsoft.com/office/powerpoint/2010/main" val="41293082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8EFC-A6DE-05F8-48E6-52EAD503EF2C}"/>
              </a:ext>
            </a:extLst>
          </p:cNvPr>
          <p:cNvSpPr>
            <a:spLocks noGrp="1"/>
          </p:cNvSpPr>
          <p:nvPr>
            <p:ph type="title"/>
          </p:nvPr>
        </p:nvSpPr>
        <p:spPr>
          <a:xfrm>
            <a:off x="838200" y="288690"/>
            <a:ext cx="10515600" cy="706797"/>
          </a:xfrm>
        </p:spPr>
        <p:txBody>
          <a:bodyPr/>
          <a:lstStyle/>
          <a:p>
            <a:pPr algn="ctr"/>
            <a:r>
              <a:rPr lang="en-US" dirty="0"/>
              <a:t>Unsupervised learning </a:t>
            </a:r>
          </a:p>
        </p:txBody>
      </p:sp>
      <p:sp>
        <p:nvSpPr>
          <p:cNvPr id="3" name="Content Placeholder 2">
            <a:extLst>
              <a:ext uri="{FF2B5EF4-FFF2-40B4-BE49-F238E27FC236}">
                <a16:creationId xmlns:a16="http://schemas.microsoft.com/office/drawing/2014/main" id="{6E695024-548D-61E4-2761-461DBC74ED4A}"/>
              </a:ext>
            </a:extLst>
          </p:cNvPr>
          <p:cNvSpPr>
            <a:spLocks noGrp="1"/>
          </p:cNvSpPr>
          <p:nvPr>
            <p:ph idx="1"/>
          </p:nvPr>
        </p:nvSpPr>
        <p:spPr>
          <a:xfrm>
            <a:off x="838200" y="1535837"/>
            <a:ext cx="10515600" cy="4641126"/>
          </a:xfrm>
        </p:spPr>
        <p:txBody>
          <a:bodyPr>
            <a:normAutofit/>
          </a:bodyPr>
          <a:lstStyle/>
          <a:p>
            <a:pPr>
              <a:lnSpc>
                <a:spcPct val="150000"/>
              </a:lnSpc>
            </a:pPr>
            <a:r>
              <a:rPr lang="en-US" sz="2200" b="0" i="0" dirty="0">
                <a:solidFill>
                  <a:srgbClr val="333333"/>
                </a:solidFill>
                <a:effectLst/>
                <a:latin typeface="Times New Roman" panose="02020603050405020304" pitchFamily="18" charset="0"/>
                <a:cs typeface="Times New Roman" panose="02020603050405020304" pitchFamily="18" charset="0"/>
              </a:rPr>
              <a:t>Unsupervised learning is a type of machine learning algorithm that looks for patterns in a dataset </a:t>
            </a:r>
            <a:r>
              <a:rPr lang="en-US" sz="2200" b="1" i="0" u="sng" dirty="0">
                <a:solidFill>
                  <a:srgbClr val="333333"/>
                </a:solidFill>
                <a:effectLst/>
                <a:latin typeface="Times New Roman" panose="02020603050405020304" pitchFamily="18" charset="0"/>
                <a:cs typeface="Times New Roman" panose="02020603050405020304" pitchFamily="18" charset="0"/>
              </a:rPr>
              <a:t>without pre-existing labels</a:t>
            </a:r>
            <a:r>
              <a:rPr lang="en-US" sz="2200" b="0" i="0" dirty="0">
                <a:solidFill>
                  <a:srgbClr val="333333"/>
                </a:solidFill>
                <a:effectLst/>
                <a:latin typeface="Times New Roman" panose="02020603050405020304" pitchFamily="18" charset="0"/>
                <a:cs typeface="Times New Roman" panose="02020603050405020304" pitchFamily="18" charset="0"/>
              </a:rPr>
              <a:t>. </a:t>
            </a:r>
            <a:r>
              <a:rPr lang="en-US" sz="2200" dirty="0">
                <a:solidFill>
                  <a:srgbClr val="333333"/>
                </a:solidFill>
                <a:latin typeface="Times New Roman" panose="02020603050405020304" pitchFamily="18" charset="0"/>
                <a:cs typeface="Times New Roman" panose="02020603050405020304" pitchFamily="18" charset="0"/>
              </a:rPr>
              <a:t>U</a:t>
            </a:r>
            <a:r>
              <a:rPr lang="en-US" sz="2200" b="0" i="0" dirty="0">
                <a:solidFill>
                  <a:srgbClr val="333333"/>
                </a:solidFill>
                <a:effectLst/>
                <a:latin typeface="Times New Roman" panose="02020603050405020304" pitchFamily="18" charset="0"/>
                <a:cs typeface="Times New Roman" panose="02020603050405020304" pitchFamily="18" charset="0"/>
              </a:rPr>
              <a:t>nsupervised learning </a:t>
            </a:r>
            <a:r>
              <a:rPr lang="en-US" sz="2200" b="1" i="0" dirty="0">
                <a:solidFill>
                  <a:srgbClr val="333333"/>
                </a:solidFill>
                <a:effectLst/>
                <a:latin typeface="Times New Roman" panose="02020603050405020304" pitchFamily="18" charset="0"/>
                <a:cs typeface="Times New Roman" panose="02020603050405020304" pitchFamily="18" charset="0"/>
              </a:rPr>
              <a:t>does not rely on labels </a:t>
            </a:r>
            <a:r>
              <a:rPr lang="en-US" sz="2200" b="0" i="0" dirty="0">
                <a:solidFill>
                  <a:srgbClr val="333333"/>
                </a:solidFill>
                <a:effectLst/>
                <a:latin typeface="Times New Roman" panose="02020603050405020304" pitchFamily="18" charset="0"/>
                <a:cs typeface="Times New Roman" panose="02020603050405020304" pitchFamily="18" charset="0"/>
              </a:rPr>
              <a:t>to identify patterns, the insights tend to be less biased than other forms of AI.</a:t>
            </a:r>
            <a:endParaRPr lang="en-US" sz="2200" dirty="0">
              <a:latin typeface="Times New Roman" panose="02020603050405020304" pitchFamily="18" charset="0"/>
              <a:cs typeface="Times New Roman" panose="02020603050405020304" pitchFamily="18" charset="0"/>
            </a:endParaRPr>
          </a:p>
        </p:txBody>
      </p:sp>
      <p:pic>
        <p:nvPicPr>
          <p:cNvPr id="4" name="Picture 2" descr="Apple Images – Browse 2,430,291 Stock Photos, Vectors, and Video | Adobe  Stock">
            <a:extLst>
              <a:ext uri="{FF2B5EF4-FFF2-40B4-BE49-F238E27FC236}">
                <a16:creationId xmlns:a16="http://schemas.microsoft.com/office/drawing/2014/main" id="{EF6385D2-765E-E194-9AF3-B1D2B0BE5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620" y="4267182"/>
            <a:ext cx="1580855" cy="1644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691,670 Oranges Stock Photos, Pictures &amp; Royalty-Free Images - iStock">
            <a:extLst>
              <a:ext uri="{FF2B5EF4-FFF2-40B4-BE49-F238E27FC236}">
                <a16:creationId xmlns:a16="http://schemas.microsoft.com/office/drawing/2014/main" id="{72F23B90-9C9F-B46F-CD41-29C25B797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376" y="4242258"/>
            <a:ext cx="1787975" cy="1644820"/>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Magnetic Disk 5">
            <a:extLst>
              <a:ext uri="{FF2B5EF4-FFF2-40B4-BE49-F238E27FC236}">
                <a16:creationId xmlns:a16="http://schemas.microsoft.com/office/drawing/2014/main" id="{80C575BB-B8F8-5B56-C33E-17DBE3998DB7}"/>
              </a:ext>
            </a:extLst>
          </p:cNvPr>
          <p:cNvSpPr/>
          <p:nvPr/>
        </p:nvSpPr>
        <p:spPr>
          <a:xfrm>
            <a:off x="7758591" y="4456737"/>
            <a:ext cx="2148396" cy="13316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t>
            </a:r>
          </a:p>
        </p:txBody>
      </p:sp>
      <p:sp>
        <p:nvSpPr>
          <p:cNvPr id="7" name="Arrow: Right 6">
            <a:extLst>
              <a:ext uri="{FF2B5EF4-FFF2-40B4-BE49-F238E27FC236}">
                <a16:creationId xmlns:a16="http://schemas.microsoft.com/office/drawing/2014/main" id="{A0DCDA09-CB22-9EC2-9D13-F9C52C92DD10}"/>
              </a:ext>
            </a:extLst>
          </p:cNvPr>
          <p:cNvSpPr/>
          <p:nvPr/>
        </p:nvSpPr>
        <p:spPr>
          <a:xfrm>
            <a:off x="5911712" y="4763440"/>
            <a:ext cx="990208" cy="71824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9FF1D05-807F-46CB-267E-F29E7CD965BA}"/>
              </a:ext>
            </a:extLst>
          </p:cNvPr>
          <p:cNvSpPr txBox="1"/>
          <p:nvPr/>
        </p:nvSpPr>
        <p:spPr>
          <a:xfrm>
            <a:off x="8342815" y="4003661"/>
            <a:ext cx="979948" cy="369332"/>
          </a:xfrm>
          <a:prstGeom prst="rect">
            <a:avLst/>
          </a:prstGeom>
          <a:noFill/>
        </p:spPr>
        <p:txBody>
          <a:bodyPr wrap="none" rtlCol="0">
            <a:spAutoFit/>
          </a:bodyPr>
          <a:lstStyle/>
          <a:p>
            <a:r>
              <a:rPr lang="en-US" dirty="0"/>
              <a:t>Training </a:t>
            </a:r>
          </a:p>
        </p:txBody>
      </p:sp>
    </p:spTree>
    <p:extLst>
      <p:ext uri="{BB962C8B-B14F-4D97-AF65-F5344CB8AC3E}">
        <p14:creationId xmlns:p14="http://schemas.microsoft.com/office/powerpoint/2010/main" val="10449388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0C9F6-4268-AAE8-00F6-7C646F37F455}"/>
              </a:ext>
            </a:extLst>
          </p:cNvPr>
          <p:cNvSpPr>
            <a:spLocks noGrp="1"/>
          </p:cNvSpPr>
          <p:nvPr>
            <p:ph type="title"/>
          </p:nvPr>
        </p:nvSpPr>
        <p:spPr>
          <a:xfrm>
            <a:off x="838200" y="365126"/>
            <a:ext cx="10515600" cy="825500"/>
          </a:xfrm>
        </p:spPr>
        <p:txBody>
          <a:bodyPr/>
          <a:lstStyle/>
          <a:p>
            <a:pPr algn="ctr"/>
            <a:r>
              <a:rPr lang="en-US" dirty="0"/>
              <a:t>Unsupervised learning </a:t>
            </a:r>
          </a:p>
        </p:txBody>
      </p:sp>
      <p:sp>
        <p:nvSpPr>
          <p:cNvPr id="3" name="Content Placeholder 2">
            <a:extLst>
              <a:ext uri="{FF2B5EF4-FFF2-40B4-BE49-F238E27FC236}">
                <a16:creationId xmlns:a16="http://schemas.microsoft.com/office/drawing/2014/main" id="{2663D3FC-2D0D-28C3-388F-3F3C717E5291}"/>
              </a:ext>
            </a:extLst>
          </p:cNvPr>
          <p:cNvSpPr>
            <a:spLocks noGrp="1"/>
          </p:cNvSpPr>
          <p:nvPr>
            <p:ph idx="1"/>
          </p:nvPr>
        </p:nvSpPr>
        <p:spPr>
          <a:xfrm>
            <a:off x="838200" y="1532231"/>
            <a:ext cx="10515600" cy="4662488"/>
          </a:xfrm>
        </p:spPr>
        <p:txBody>
          <a:bodyPr>
            <a:normAutofit/>
          </a:bodyPr>
          <a:lstStyle/>
          <a:p>
            <a:pPr algn="just">
              <a:lnSpc>
                <a:spcPct val="150000"/>
              </a:lnSpc>
            </a:pPr>
            <a:r>
              <a:rPr lang="en-US" sz="2200" b="0" dirty="0">
                <a:solidFill>
                  <a:srgbClr val="333333"/>
                </a:solidFill>
                <a:effectLst/>
                <a:latin typeface="Times New Roman" panose="02020603050405020304" pitchFamily="18" charset="0"/>
                <a:cs typeface="Times New Roman" panose="02020603050405020304" pitchFamily="18" charset="0"/>
              </a:rPr>
              <a:t>Unsupervised learning is a type of machine learning in which models are </a:t>
            </a:r>
            <a:r>
              <a:rPr lang="en-US" sz="2200" b="1" dirty="0">
                <a:solidFill>
                  <a:srgbClr val="333333"/>
                </a:solidFill>
                <a:effectLst/>
                <a:latin typeface="Times New Roman" panose="02020603050405020304" pitchFamily="18" charset="0"/>
                <a:cs typeface="Times New Roman" panose="02020603050405020304" pitchFamily="18" charset="0"/>
              </a:rPr>
              <a:t>trained</a:t>
            </a:r>
            <a:r>
              <a:rPr lang="en-US" sz="2200" b="0" dirty="0">
                <a:solidFill>
                  <a:srgbClr val="333333"/>
                </a:solidFill>
                <a:effectLst/>
                <a:latin typeface="Times New Roman" panose="02020603050405020304" pitchFamily="18" charset="0"/>
                <a:cs typeface="Times New Roman" panose="02020603050405020304" pitchFamily="18" charset="0"/>
              </a:rPr>
              <a:t> using </a:t>
            </a:r>
            <a:r>
              <a:rPr lang="en-US" sz="2200" b="1" dirty="0">
                <a:solidFill>
                  <a:srgbClr val="333333"/>
                </a:solidFill>
                <a:effectLst/>
                <a:latin typeface="Times New Roman" panose="02020603050405020304" pitchFamily="18" charset="0"/>
                <a:cs typeface="Times New Roman" panose="02020603050405020304" pitchFamily="18" charset="0"/>
              </a:rPr>
              <a:t>unlabeled dataset </a:t>
            </a:r>
            <a:r>
              <a:rPr lang="en-US" sz="2200" b="0" dirty="0">
                <a:solidFill>
                  <a:srgbClr val="333333"/>
                </a:solidFill>
                <a:effectLst/>
                <a:latin typeface="Times New Roman" panose="02020603050405020304" pitchFamily="18" charset="0"/>
                <a:cs typeface="Times New Roman" panose="02020603050405020304" pitchFamily="18" charset="0"/>
              </a:rPr>
              <a:t>and are allowed to act on that data without any </a:t>
            </a:r>
            <a:r>
              <a:rPr lang="en-US" sz="2200" b="1" dirty="0">
                <a:solidFill>
                  <a:srgbClr val="333333"/>
                </a:solidFill>
                <a:effectLst/>
                <a:latin typeface="Times New Roman" panose="02020603050405020304" pitchFamily="18" charset="0"/>
                <a:cs typeface="Times New Roman" panose="02020603050405020304" pitchFamily="18" charset="0"/>
              </a:rPr>
              <a:t>supervision</a:t>
            </a:r>
            <a:r>
              <a:rPr lang="en-US" sz="2200" b="0" dirty="0">
                <a:solidFill>
                  <a:srgbClr val="333333"/>
                </a:solidFill>
                <a:effectLst/>
                <a:latin typeface="Times New Roman" panose="02020603050405020304" pitchFamily="18" charset="0"/>
                <a:cs typeface="Times New Roman" panose="02020603050405020304" pitchFamily="18" charset="0"/>
              </a:rPr>
              <a:t>.</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Unsupervised machine learning finds all kind of </a:t>
            </a:r>
            <a:r>
              <a:rPr lang="en-US" sz="2200" b="1" i="0" dirty="0">
                <a:solidFill>
                  <a:srgbClr val="222222"/>
                </a:solidFill>
                <a:effectLst/>
                <a:latin typeface="Times New Roman" panose="02020603050405020304" pitchFamily="18" charset="0"/>
                <a:cs typeface="Times New Roman" panose="02020603050405020304" pitchFamily="18" charset="0"/>
              </a:rPr>
              <a:t>unknown</a:t>
            </a:r>
            <a:r>
              <a:rPr lang="en-US" sz="2200" b="0" i="0" dirty="0">
                <a:solidFill>
                  <a:srgbClr val="222222"/>
                </a:solidFill>
                <a:effectLst/>
                <a:latin typeface="Times New Roman" panose="02020603050405020304" pitchFamily="18" charset="0"/>
                <a:cs typeface="Times New Roman" panose="02020603050405020304" pitchFamily="18" charset="0"/>
              </a:rPr>
              <a:t> </a:t>
            </a:r>
            <a:r>
              <a:rPr lang="en-US" sz="2200" b="1" i="0" dirty="0">
                <a:solidFill>
                  <a:srgbClr val="222222"/>
                </a:solidFill>
                <a:effectLst/>
                <a:latin typeface="Times New Roman" panose="02020603050405020304" pitchFamily="18" charset="0"/>
                <a:cs typeface="Times New Roman" panose="02020603050405020304" pitchFamily="18" charset="0"/>
              </a:rPr>
              <a:t>patterns</a:t>
            </a:r>
            <a:r>
              <a:rPr lang="en-US" sz="2200" b="0" i="0" dirty="0">
                <a:solidFill>
                  <a:srgbClr val="222222"/>
                </a:solidFill>
                <a:effectLst/>
                <a:latin typeface="Times New Roman" panose="02020603050405020304" pitchFamily="18" charset="0"/>
                <a:cs typeface="Times New Roman" panose="02020603050405020304" pitchFamily="18" charset="0"/>
              </a:rPr>
              <a:t> in data.</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Unsupervised methods help to find </a:t>
            </a:r>
            <a:r>
              <a:rPr lang="en-US" sz="2200" b="1" i="0" dirty="0">
                <a:solidFill>
                  <a:srgbClr val="222222"/>
                </a:solidFill>
                <a:effectLst/>
                <a:latin typeface="Times New Roman" panose="02020603050405020304" pitchFamily="18" charset="0"/>
                <a:cs typeface="Times New Roman" panose="02020603050405020304" pitchFamily="18" charset="0"/>
              </a:rPr>
              <a:t>features</a:t>
            </a:r>
            <a:r>
              <a:rPr lang="en-US" sz="2200" b="0" i="0" dirty="0">
                <a:solidFill>
                  <a:srgbClr val="222222"/>
                </a:solidFill>
                <a:effectLst/>
                <a:latin typeface="Times New Roman" panose="02020603050405020304" pitchFamily="18" charset="0"/>
                <a:cs typeface="Times New Roman" panose="02020603050405020304" pitchFamily="18" charset="0"/>
              </a:rPr>
              <a:t> which can be useful for </a:t>
            </a:r>
            <a:r>
              <a:rPr lang="en-US" sz="2200" b="1" i="0" dirty="0">
                <a:solidFill>
                  <a:srgbClr val="222222"/>
                </a:solidFill>
                <a:effectLst/>
                <a:latin typeface="Times New Roman" panose="02020603050405020304" pitchFamily="18" charset="0"/>
                <a:cs typeface="Times New Roman" panose="02020603050405020304" pitchFamily="18" charset="0"/>
              </a:rPr>
              <a:t>categorization</a:t>
            </a:r>
            <a:r>
              <a:rPr lang="en-US" sz="2200" b="0" i="0" dirty="0">
                <a:solidFill>
                  <a:srgbClr val="222222"/>
                </a:solidFill>
                <a:effectLst/>
                <a:latin typeface="Times New Roman" panose="02020603050405020304" pitchFamily="18" charset="0"/>
                <a:cs typeface="Times New Roman" panose="02020603050405020304" pitchFamily="18" charset="0"/>
              </a:rPr>
              <a:t>.</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It is taken place in real time, so all the input data to be analyzed and labeled in the presence of learners.</a:t>
            </a:r>
          </a:p>
          <a:p>
            <a:pPr algn="just">
              <a:lnSpc>
                <a:spcPct val="150000"/>
              </a:lnSpc>
              <a:buFont typeface="Arial" panose="020B0604020202020204" pitchFamily="34" charset="0"/>
              <a:buChar char="•"/>
            </a:pPr>
            <a:r>
              <a:rPr lang="en-US" sz="2200" b="0" i="0" dirty="0">
                <a:solidFill>
                  <a:srgbClr val="222222"/>
                </a:solidFill>
                <a:effectLst/>
                <a:latin typeface="Times New Roman" panose="02020603050405020304" pitchFamily="18" charset="0"/>
                <a:cs typeface="Times New Roman" panose="02020603050405020304" pitchFamily="18" charset="0"/>
              </a:rPr>
              <a:t>It is easier to get unlabeled data from a computer than labeled data, which needs manual intervention.</a:t>
            </a:r>
          </a:p>
        </p:txBody>
      </p:sp>
    </p:spTree>
    <p:extLst>
      <p:ext uri="{BB962C8B-B14F-4D97-AF65-F5344CB8AC3E}">
        <p14:creationId xmlns:p14="http://schemas.microsoft.com/office/powerpoint/2010/main" val="31944804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4EBE-844D-5A69-70D7-D0EFD69D0AE2}"/>
              </a:ext>
            </a:extLst>
          </p:cNvPr>
          <p:cNvSpPr>
            <a:spLocks noGrp="1"/>
          </p:cNvSpPr>
          <p:nvPr>
            <p:ph type="title"/>
          </p:nvPr>
        </p:nvSpPr>
        <p:spPr/>
        <p:txBody>
          <a:bodyPr/>
          <a:lstStyle/>
          <a:p>
            <a:pPr algn="ctr"/>
            <a:r>
              <a:rPr lang="en-US" dirty="0"/>
              <a:t>Unsupervised learning. Types </a:t>
            </a:r>
          </a:p>
        </p:txBody>
      </p:sp>
      <p:sp>
        <p:nvSpPr>
          <p:cNvPr id="3" name="Content Placeholder 2">
            <a:extLst>
              <a:ext uri="{FF2B5EF4-FFF2-40B4-BE49-F238E27FC236}">
                <a16:creationId xmlns:a16="http://schemas.microsoft.com/office/drawing/2014/main" id="{979005FD-6D05-AD91-45FB-27035BEFAA6A}"/>
              </a:ext>
            </a:extLst>
          </p:cNvPr>
          <p:cNvSpPr>
            <a:spLocks noGrp="1"/>
          </p:cNvSpPr>
          <p:nvPr>
            <p:ph idx="1"/>
          </p:nvPr>
        </p:nvSpPr>
        <p:spPr/>
        <p:txBody>
          <a:bodyPr>
            <a:normAutofit/>
          </a:bodyPr>
          <a:lstStyle/>
          <a:p>
            <a:pPr>
              <a:lnSpc>
                <a:spcPct val="150000"/>
              </a:lnSpc>
            </a:pPr>
            <a:r>
              <a:rPr lang="en-US" sz="2200" b="0" i="0" dirty="0">
                <a:effectLst/>
                <a:latin typeface="Times New Roman" panose="02020603050405020304" pitchFamily="18" charset="0"/>
                <a:cs typeface="Times New Roman" panose="02020603050405020304" pitchFamily="18" charset="0"/>
              </a:rPr>
              <a:t>Unsupervised learning can be separated into three:</a:t>
            </a:r>
            <a:endParaRPr lang="en-US" sz="2200" b="0" i="0" dirty="0">
              <a:solidFill>
                <a:srgbClr val="4D5968"/>
              </a:solidFill>
              <a:effectLst/>
              <a:latin typeface="Times New Roman" panose="02020603050405020304" pitchFamily="18" charset="0"/>
              <a:cs typeface="Times New Roman" panose="02020603050405020304" pitchFamily="18" charset="0"/>
            </a:endParaRPr>
          </a:p>
          <a:p>
            <a:pPr algn="l">
              <a:lnSpc>
                <a:spcPct val="150000"/>
              </a:lnSpc>
              <a:buFont typeface="Wingdings" panose="05000000000000000000" pitchFamily="2" charset="2"/>
              <a:buChar char="q"/>
            </a:pPr>
            <a:r>
              <a:rPr lang="en-US" sz="2200" b="1" i="0" dirty="0">
                <a:effectLst/>
                <a:latin typeface="Times New Roman" panose="02020603050405020304" pitchFamily="18" charset="0"/>
                <a:cs typeface="Times New Roman" panose="02020603050405020304" pitchFamily="18" charset="0"/>
              </a:rPr>
              <a:t>Association rule mining</a:t>
            </a:r>
          </a:p>
          <a:p>
            <a:pPr algn="l">
              <a:lnSpc>
                <a:spcPct val="150000"/>
              </a:lnSpc>
              <a:buFont typeface="Wingdings" panose="05000000000000000000" pitchFamily="2" charset="2"/>
              <a:buChar char="q"/>
            </a:pPr>
            <a:r>
              <a:rPr lang="en-US" sz="2200" b="1" i="0" u="sng" dirty="0">
                <a:effectLst/>
                <a:latin typeface="Times New Roman" panose="02020603050405020304" pitchFamily="18" charset="0"/>
                <a:cs typeface="Times New Roman" panose="02020603050405020304" pitchFamily="18" charset="0"/>
              </a:rPr>
              <a:t>Clustering</a:t>
            </a:r>
          </a:p>
          <a:p>
            <a:pPr algn="l">
              <a:lnSpc>
                <a:spcPct val="150000"/>
              </a:lnSpc>
              <a:buFont typeface="Wingdings" panose="05000000000000000000" pitchFamily="2" charset="2"/>
              <a:buChar char="q"/>
            </a:pPr>
            <a:r>
              <a:rPr lang="en-US" sz="2200" b="1" i="0" dirty="0">
                <a:effectLst/>
                <a:latin typeface="Times New Roman" panose="02020603050405020304" pitchFamily="18" charset="0"/>
                <a:cs typeface="Times New Roman" panose="02020603050405020304" pitchFamily="18" charset="0"/>
              </a:rPr>
              <a:t>Recommendation system</a:t>
            </a:r>
          </a:p>
        </p:txBody>
      </p:sp>
    </p:spTree>
    <p:extLst>
      <p:ext uri="{BB962C8B-B14F-4D97-AF65-F5344CB8AC3E}">
        <p14:creationId xmlns:p14="http://schemas.microsoft.com/office/powerpoint/2010/main" val="23219237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D6E2-45E6-8F16-2AFD-C8333383666E}"/>
              </a:ext>
            </a:extLst>
          </p:cNvPr>
          <p:cNvSpPr>
            <a:spLocks noGrp="1"/>
          </p:cNvSpPr>
          <p:nvPr>
            <p:ph type="title"/>
          </p:nvPr>
        </p:nvSpPr>
        <p:spPr>
          <a:xfrm>
            <a:off x="838200" y="365126"/>
            <a:ext cx="10515600" cy="904382"/>
          </a:xfrm>
        </p:spPr>
        <p:txBody>
          <a:bodyPr/>
          <a:lstStyle/>
          <a:p>
            <a:pPr algn="ctr"/>
            <a:r>
              <a:rPr lang="en-US" dirty="0"/>
              <a:t>Clustering </a:t>
            </a:r>
          </a:p>
        </p:txBody>
      </p:sp>
      <p:sp>
        <p:nvSpPr>
          <p:cNvPr id="3" name="Content Placeholder 2">
            <a:extLst>
              <a:ext uri="{FF2B5EF4-FFF2-40B4-BE49-F238E27FC236}">
                <a16:creationId xmlns:a16="http://schemas.microsoft.com/office/drawing/2014/main" id="{2667EC1D-77E1-176A-5E51-2665FFD8C3A1}"/>
              </a:ext>
            </a:extLst>
          </p:cNvPr>
          <p:cNvSpPr>
            <a:spLocks noGrp="1"/>
          </p:cNvSpPr>
          <p:nvPr>
            <p:ph idx="1"/>
          </p:nvPr>
        </p:nvSpPr>
        <p:spPr>
          <a:xfrm>
            <a:off x="838200" y="1500325"/>
            <a:ext cx="10515600" cy="4676637"/>
          </a:xfrm>
        </p:spPr>
        <p:txBody>
          <a:bodyPr>
            <a:normAutofit/>
          </a:bodyPr>
          <a:lstStyle/>
          <a:p>
            <a:pPr>
              <a:lnSpc>
                <a:spcPct val="150000"/>
              </a:lnSpc>
            </a:pPr>
            <a:r>
              <a:rPr lang="en-US" sz="2200" b="1" i="0" dirty="0">
                <a:solidFill>
                  <a:srgbClr val="0D0D0D"/>
                </a:solidFill>
                <a:effectLst/>
                <a:latin typeface="Times New Roman" panose="02020603050405020304" pitchFamily="18" charset="0"/>
                <a:cs typeface="Times New Roman" panose="02020603050405020304" pitchFamily="18" charset="0"/>
              </a:rPr>
              <a:t>Clustering</a:t>
            </a:r>
            <a:r>
              <a:rPr lang="en-US" sz="2200" b="0" i="0" dirty="0">
                <a:solidFill>
                  <a:srgbClr val="0D0D0D"/>
                </a:solidFill>
                <a:effectLst/>
                <a:latin typeface="Times New Roman" panose="02020603050405020304" pitchFamily="18" charset="0"/>
                <a:cs typeface="Times New Roman" panose="02020603050405020304" pitchFamily="18" charset="0"/>
              </a:rPr>
              <a:t>: The clustering technique refers to grouping objects into clusters based on parameters such as similarities or differences between objects. For example, grouping customers by the products they purchase.</a:t>
            </a:r>
          </a:p>
          <a:p>
            <a:pPr>
              <a:lnSpc>
                <a:spcPct val="150000"/>
              </a:lnSpc>
            </a:pPr>
            <a:endParaRPr lang="en-US" sz="2200" dirty="0"/>
          </a:p>
        </p:txBody>
      </p:sp>
      <p:sp>
        <p:nvSpPr>
          <p:cNvPr id="4" name="Isosceles Triangle 3">
            <a:extLst>
              <a:ext uri="{FF2B5EF4-FFF2-40B4-BE49-F238E27FC236}">
                <a16:creationId xmlns:a16="http://schemas.microsoft.com/office/drawing/2014/main" id="{025294FB-807E-E6C5-BA46-F6A5C38001FE}"/>
              </a:ext>
            </a:extLst>
          </p:cNvPr>
          <p:cNvSpPr/>
          <p:nvPr/>
        </p:nvSpPr>
        <p:spPr>
          <a:xfrm>
            <a:off x="2366645" y="4445285"/>
            <a:ext cx="376561" cy="4261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AF093981-43A1-B4CF-7285-B48A2D221477}"/>
              </a:ext>
            </a:extLst>
          </p:cNvPr>
          <p:cNvSpPr/>
          <p:nvPr/>
        </p:nvSpPr>
        <p:spPr>
          <a:xfrm>
            <a:off x="2406540" y="4249446"/>
            <a:ext cx="376561" cy="4261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B8E5AB8C-0868-BDCF-D6C2-D35782A7B24F}"/>
              </a:ext>
            </a:extLst>
          </p:cNvPr>
          <p:cNvSpPr/>
          <p:nvPr/>
        </p:nvSpPr>
        <p:spPr>
          <a:xfrm>
            <a:off x="2230045" y="4230204"/>
            <a:ext cx="376561" cy="4261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A86B4250-6DDB-AAF0-3783-4D769295E450}"/>
              </a:ext>
            </a:extLst>
          </p:cNvPr>
          <p:cNvSpPr/>
          <p:nvPr/>
        </p:nvSpPr>
        <p:spPr>
          <a:xfrm>
            <a:off x="2542305" y="4746380"/>
            <a:ext cx="376561" cy="4261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605ABE2C-77C8-E5E8-AF5B-9AA780659109}"/>
              </a:ext>
            </a:extLst>
          </p:cNvPr>
          <p:cNvSpPr/>
          <p:nvPr/>
        </p:nvSpPr>
        <p:spPr>
          <a:xfrm>
            <a:off x="1902407" y="4850154"/>
            <a:ext cx="376561" cy="4261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D70E30BF-4154-856A-8853-94679110058E}"/>
              </a:ext>
            </a:extLst>
          </p:cNvPr>
          <p:cNvSpPr/>
          <p:nvPr/>
        </p:nvSpPr>
        <p:spPr>
          <a:xfrm>
            <a:off x="1801939" y="4508665"/>
            <a:ext cx="376561" cy="426129"/>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F4F73498-DE92-C8D2-B288-473DECCC5EDA}"/>
              </a:ext>
            </a:extLst>
          </p:cNvPr>
          <p:cNvSpPr/>
          <p:nvPr/>
        </p:nvSpPr>
        <p:spPr>
          <a:xfrm>
            <a:off x="2378363" y="4144190"/>
            <a:ext cx="376561" cy="426129"/>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Isosceles Triangle 10">
            <a:extLst>
              <a:ext uri="{FF2B5EF4-FFF2-40B4-BE49-F238E27FC236}">
                <a16:creationId xmlns:a16="http://schemas.microsoft.com/office/drawing/2014/main" id="{583CD9F9-3224-521C-18B6-524B21D97A02}"/>
              </a:ext>
            </a:extLst>
          </p:cNvPr>
          <p:cNvSpPr/>
          <p:nvPr/>
        </p:nvSpPr>
        <p:spPr>
          <a:xfrm>
            <a:off x="2379419" y="4851504"/>
            <a:ext cx="376561" cy="426129"/>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EE62CAF8-FA8D-89D5-98B7-9F2009EB18E4}"/>
              </a:ext>
            </a:extLst>
          </p:cNvPr>
          <p:cNvSpPr/>
          <p:nvPr/>
        </p:nvSpPr>
        <p:spPr>
          <a:xfrm>
            <a:off x="2846876" y="4637089"/>
            <a:ext cx="376561" cy="426129"/>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id="{91B0D52F-1DF6-4F26-65A0-9B3DCF7FB046}"/>
              </a:ext>
            </a:extLst>
          </p:cNvPr>
          <p:cNvSpPr/>
          <p:nvPr/>
        </p:nvSpPr>
        <p:spPr>
          <a:xfrm>
            <a:off x="2700966" y="4362961"/>
            <a:ext cx="376561" cy="426129"/>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Isosceles Triangle 13">
            <a:extLst>
              <a:ext uri="{FF2B5EF4-FFF2-40B4-BE49-F238E27FC236}">
                <a16:creationId xmlns:a16="http://schemas.microsoft.com/office/drawing/2014/main" id="{7220A051-FC49-CDCA-F589-761CBC0C971F}"/>
              </a:ext>
            </a:extLst>
          </p:cNvPr>
          <p:cNvSpPr/>
          <p:nvPr/>
        </p:nvSpPr>
        <p:spPr>
          <a:xfrm>
            <a:off x="2642756" y="4778692"/>
            <a:ext cx="376561" cy="426129"/>
          </a:xfrm>
          <a:prstGeom prst="triangl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5D72F083-B9CF-0767-9704-8212E502065F}"/>
              </a:ext>
            </a:extLst>
          </p:cNvPr>
          <p:cNvSpPr/>
          <p:nvPr/>
        </p:nvSpPr>
        <p:spPr>
          <a:xfrm>
            <a:off x="1977599" y="4230202"/>
            <a:ext cx="376561" cy="426129"/>
          </a:xfrm>
          <a:prstGeom prst="triangl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760A9311-541B-2A5E-4777-1959CD4F6586}"/>
              </a:ext>
            </a:extLst>
          </p:cNvPr>
          <p:cNvSpPr/>
          <p:nvPr/>
        </p:nvSpPr>
        <p:spPr>
          <a:xfrm>
            <a:off x="1574355" y="4780354"/>
            <a:ext cx="376561" cy="426129"/>
          </a:xfrm>
          <a:prstGeom prst="triangl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5E96526C-5D3C-B7BA-EF23-858A902F8A35}"/>
              </a:ext>
            </a:extLst>
          </p:cNvPr>
          <p:cNvSpPr/>
          <p:nvPr/>
        </p:nvSpPr>
        <p:spPr>
          <a:xfrm>
            <a:off x="2172319" y="5011171"/>
            <a:ext cx="376561" cy="426129"/>
          </a:xfrm>
          <a:prstGeom prst="triangl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21D07D96-0DF6-332A-3DF6-8387EF1570CC}"/>
              </a:ext>
            </a:extLst>
          </p:cNvPr>
          <p:cNvSpPr/>
          <p:nvPr/>
        </p:nvSpPr>
        <p:spPr>
          <a:xfrm>
            <a:off x="2122339" y="4567290"/>
            <a:ext cx="376561" cy="426129"/>
          </a:xfrm>
          <a:prstGeom prst="triangl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99C5F970-017D-547A-6B68-F3134D32DDDB}"/>
              </a:ext>
            </a:extLst>
          </p:cNvPr>
          <p:cNvSpPr/>
          <p:nvPr/>
        </p:nvSpPr>
        <p:spPr>
          <a:xfrm>
            <a:off x="3417059" y="4585042"/>
            <a:ext cx="1686758" cy="4261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a:t>
            </a:r>
          </a:p>
        </p:txBody>
      </p:sp>
      <p:sp>
        <p:nvSpPr>
          <p:cNvPr id="21" name="TextBox 20">
            <a:extLst>
              <a:ext uri="{FF2B5EF4-FFF2-40B4-BE49-F238E27FC236}">
                <a16:creationId xmlns:a16="http://schemas.microsoft.com/office/drawing/2014/main" id="{40DB429E-EC1D-693D-F8D5-D87323689FBB}"/>
              </a:ext>
            </a:extLst>
          </p:cNvPr>
          <p:cNvSpPr txBox="1"/>
          <p:nvPr/>
        </p:nvSpPr>
        <p:spPr>
          <a:xfrm>
            <a:off x="3796913" y="4045536"/>
            <a:ext cx="927049" cy="369332"/>
          </a:xfrm>
          <a:prstGeom prst="rect">
            <a:avLst/>
          </a:prstGeom>
          <a:noFill/>
        </p:spPr>
        <p:txBody>
          <a:bodyPr wrap="none" rtlCol="0">
            <a:spAutoFit/>
          </a:bodyPr>
          <a:lstStyle/>
          <a:p>
            <a:r>
              <a:rPr lang="en-US" dirty="0"/>
              <a:t>Training</a:t>
            </a:r>
          </a:p>
        </p:txBody>
      </p:sp>
      <p:sp>
        <p:nvSpPr>
          <p:cNvPr id="22" name="TextBox 21">
            <a:extLst>
              <a:ext uri="{FF2B5EF4-FFF2-40B4-BE49-F238E27FC236}">
                <a16:creationId xmlns:a16="http://schemas.microsoft.com/office/drawing/2014/main" id="{A3C947DB-CFB8-BCCC-529C-7D0339EF5C26}"/>
              </a:ext>
            </a:extLst>
          </p:cNvPr>
          <p:cNvSpPr txBox="1"/>
          <p:nvPr/>
        </p:nvSpPr>
        <p:spPr>
          <a:xfrm>
            <a:off x="2156498" y="3762812"/>
            <a:ext cx="684803" cy="369332"/>
          </a:xfrm>
          <a:prstGeom prst="rect">
            <a:avLst/>
          </a:prstGeom>
          <a:noFill/>
        </p:spPr>
        <p:txBody>
          <a:bodyPr wrap="none" rtlCol="0">
            <a:spAutoFit/>
          </a:bodyPr>
          <a:lstStyle/>
          <a:p>
            <a:r>
              <a:rPr lang="en-US" dirty="0"/>
              <a:t>Input</a:t>
            </a:r>
          </a:p>
        </p:txBody>
      </p:sp>
      <p:cxnSp>
        <p:nvCxnSpPr>
          <p:cNvPr id="26" name="Straight Arrow Connector 25">
            <a:extLst>
              <a:ext uri="{FF2B5EF4-FFF2-40B4-BE49-F238E27FC236}">
                <a16:creationId xmlns:a16="http://schemas.microsoft.com/office/drawing/2014/main" id="{83646408-C332-A325-D73A-AD0A6F06C143}"/>
              </a:ext>
            </a:extLst>
          </p:cNvPr>
          <p:cNvCxnSpPr/>
          <p:nvPr/>
        </p:nvCxnSpPr>
        <p:spPr>
          <a:xfrm flipV="1">
            <a:off x="6241002" y="3429000"/>
            <a:ext cx="0" cy="23769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4201A4C-4221-CBB4-0988-94252B89F30C}"/>
              </a:ext>
            </a:extLst>
          </p:cNvPr>
          <p:cNvCxnSpPr/>
          <p:nvPr/>
        </p:nvCxnSpPr>
        <p:spPr>
          <a:xfrm>
            <a:off x="6241002" y="5779363"/>
            <a:ext cx="34356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Isosceles Triangle 28">
            <a:extLst>
              <a:ext uri="{FF2B5EF4-FFF2-40B4-BE49-F238E27FC236}">
                <a16:creationId xmlns:a16="http://schemas.microsoft.com/office/drawing/2014/main" id="{86161B2B-6293-212D-4D35-4B88B6C5E1D9}"/>
              </a:ext>
            </a:extLst>
          </p:cNvPr>
          <p:cNvSpPr/>
          <p:nvPr/>
        </p:nvSpPr>
        <p:spPr>
          <a:xfrm>
            <a:off x="6533423" y="3426780"/>
            <a:ext cx="376561" cy="426129"/>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Isosceles Triangle 29">
            <a:extLst>
              <a:ext uri="{FF2B5EF4-FFF2-40B4-BE49-F238E27FC236}">
                <a16:creationId xmlns:a16="http://schemas.microsoft.com/office/drawing/2014/main" id="{EB521DAC-D3E7-9064-1C11-7C188213F147}"/>
              </a:ext>
            </a:extLst>
          </p:cNvPr>
          <p:cNvSpPr/>
          <p:nvPr/>
        </p:nvSpPr>
        <p:spPr>
          <a:xfrm>
            <a:off x="6336397" y="3848010"/>
            <a:ext cx="376561" cy="426129"/>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Isosceles Triangle 30">
            <a:extLst>
              <a:ext uri="{FF2B5EF4-FFF2-40B4-BE49-F238E27FC236}">
                <a16:creationId xmlns:a16="http://schemas.microsoft.com/office/drawing/2014/main" id="{822B7517-0E8A-E953-D4F0-1E063EF490C0}"/>
              </a:ext>
            </a:extLst>
          </p:cNvPr>
          <p:cNvSpPr/>
          <p:nvPr/>
        </p:nvSpPr>
        <p:spPr>
          <a:xfrm>
            <a:off x="6721703" y="3848010"/>
            <a:ext cx="376561" cy="426129"/>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Isosceles Triangle 31">
            <a:extLst>
              <a:ext uri="{FF2B5EF4-FFF2-40B4-BE49-F238E27FC236}">
                <a16:creationId xmlns:a16="http://schemas.microsoft.com/office/drawing/2014/main" id="{2A02455F-84A8-8524-72CB-8FB3B4C29F6E}"/>
              </a:ext>
            </a:extLst>
          </p:cNvPr>
          <p:cNvSpPr/>
          <p:nvPr/>
        </p:nvSpPr>
        <p:spPr>
          <a:xfrm>
            <a:off x="7107010" y="3832471"/>
            <a:ext cx="376561" cy="426129"/>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Isosceles Triangle 32">
            <a:extLst>
              <a:ext uri="{FF2B5EF4-FFF2-40B4-BE49-F238E27FC236}">
                <a16:creationId xmlns:a16="http://schemas.microsoft.com/office/drawing/2014/main" id="{81D34295-A29F-4813-D9A6-4E11524F79DF}"/>
              </a:ext>
            </a:extLst>
          </p:cNvPr>
          <p:cNvSpPr/>
          <p:nvPr/>
        </p:nvSpPr>
        <p:spPr>
          <a:xfrm>
            <a:off x="6909984" y="3424562"/>
            <a:ext cx="376561" cy="426129"/>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Isosceles Triangle 33">
            <a:extLst>
              <a:ext uri="{FF2B5EF4-FFF2-40B4-BE49-F238E27FC236}">
                <a16:creationId xmlns:a16="http://schemas.microsoft.com/office/drawing/2014/main" id="{C642A46B-BC12-A6C9-DFF3-517182D4B09B}"/>
              </a:ext>
            </a:extLst>
          </p:cNvPr>
          <p:cNvSpPr/>
          <p:nvPr/>
        </p:nvSpPr>
        <p:spPr>
          <a:xfrm>
            <a:off x="8378770" y="3424562"/>
            <a:ext cx="376561" cy="4261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06CB6680-71B8-7F70-886F-D8A0424963E2}"/>
              </a:ext>
            </a:extLst>
          </p:cNvPr>
          <p:cNvSpPr/>
          <p:nvPr/>
        </p:nvSpPr>
        <p:spPr>
          <a:xfrm>
            <a:off x="8755331" y="3421881"/>
            <a:ext cx="376561" cy="4261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86B282C9-51C8-8109-14EF-5DBFCB37E4F6}"/>
              </a:ext>
            </a:extLst>
          </p:cNvPr>
          <p:cNvSpPr/>
          <p:nvPr/>
        </p:nvSpPr>
        <p:spPr>
          <a:xfrm>
            <a:off x="8190489" y="3868443"/>
            <a:ext cx="376561" cy="4261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532F6C61-E510-80E8-3903-ACB22DE3EFE7}"/>
              </a:ext>
            </a:extLst>
          </p:cNvPr>
          <p:cNvSpPr/>
          <p:nvPr/>
        </p:nvSpPr>
        <p:spPr>
          <a:xfrm>
            <a:off x="8584541" y="3868443"/>
            <a:ext cx="376561" cy="4261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9CF3FFD2-5C1A-51DB-C432-1019BF56A17F}"/>
              </a:ext>
            </a:extLst>
          </p:cNvPr>
          <p:cNvSpPr/>
          <p:nvPr/>
        </p:nvSpPr>
        <p:spPr>
          <a:xfrm>
            <a:off x="8943611" y="3868443"/>
            <a:ext cx="376561" cy="42612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34B72D1-8726-9C19-E794-EB50201DB391}"/>
              </a:ext>
            </a:extLst>
          </p:cNvPr>
          <p:cNvSpPr/>
          <p:nvPr/>
        </p:nvSpPr>
        <p:spPr>
          <a:xfrm>
            <a:off x="7528161" y="4744704"/>
            <a:ext cx="376561" cy="426129"/>
          </a:xfrm>
          <a:prstGeom prst="triangl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Isosceles Triangle 39">
            <a:extLst>
              <a:ext uri="{FF2B5EF4-FFF2-40B4-BE49-F238E27FC236}">
                <a16:creationId xmlns:a16="http://schemas.microsoft.com/office/drawing/2014/main" id="{93EF9D9B-8C93-4B90-FBBE-0E87625DB9FE}"/>
              </a:ext>
            </a:extLst>
          </p:cNvPr>
          <p:cNvSpPr/>
          <p:nvPr/>
        </p:nvSpPr>
        <p:spPr>
          <a:xfrm>
            <a:off x="7904722" y="4744704"/>
            <a:ext cx="376561" cy="426129"/>
          </a:xfrm>
          <a:prstGeom prst="triangl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Isosceles Triangle 40">
            <a:extLst>
              <a:ext uri="{FF2B5EF4-FFF2-40B4-BE49-F238E27FC236}">
                <a16:creationId xmlns:a16="http://schemas.microsoft.com/office/drawing/2014/main" id="{A73A65E0-16B3-0B0C-82BA-88DA26179585}"/>
              </a:ext>
            </a:extLst>
          </p:cNvPr>
          <p:cNvSpPr/>
          <p:nvPr/>
        </p:nvSpPr>
        <p:spPr>
          <a:xfrm>
            <a:off x="7310147" y="5164592"/>
            <a:ext cx="376561" cy="426129"/>
          </a:xfrm>
          <a:prstGeom prst="triangl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Isosceles Triangle 41">
            <a:extLst>
              <a:ext uri="{FF2B5EF4-FFF2-40B4-BE49-F238E27FC236}">
                <a16:creationId xmlns:a16="http://schemas.microsoft.com/office/drawing/2014/main" id="{32001148-DEAD-3F79-925D-412FB0613319}"/>
              </a:ext>
            </a:extLst>
          </p:cNvPr>
          <p:cNvSpPr/>
          <p:nvPr/>
        </p:nvSpPr>
        <p:spPr>
          <a:xfrm>
            <a:off x="8079011" y="5164592"/>
            <a:ext cx="376561" cy="426129"/>
          </a:xfrm>
          <a:prstGeom prst="triangl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905AE770-D6C8-5FF8-59F8-3505A609D92F}"/>
              </a:ext>
            </a:extLst>
          </p:cNvPr>
          <p:cNvSpPr/>
          <p:nvPr/>
        </p:nvSpPr>
        <p:spPr>
          <a:xfrm>
            <a:off x="7694106" y="5165789"/>
            <a:ext cx="376561" cy="426129"/>
          </a:xfrm>
          <a:prstGeom prst="triangle">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p>
        </p:txBody>
      </p:sp>
      <p:sp>
        <p:nvSpPr>
          <p:cNvPr id="44" name="TextBox 43">
            <a:extLst>
              <a:ext uri="{FF2B5EF4-FFF2-40B4-BE49-F238E27FC236}">
                <a16:creationId xmlns:a16="http://schemas.microsoft.com/office/drawing/2014/main" id="{9F307F97-B26B-5381-AB22-93128EF645E0}"/>
              </a:ext>
            </a:extLst>
          </p:cNvPr>
          <p:cNvSpPr txBox="1"/>
          <p:nvPr/>
        </p:nvSpPr>
        <p:spPr>
          <a:xfrm>
            <a:off x="3641526" y="5594697"/>
            <a:ext cx="1755609" cy="369332"/>
          </a:xfrm>
          <a:prstGeom prst="rect">
            <a:avLst/>
          </a:prstGeom>
          <a:noFill/>
        </p:spPr>
        <p:txBody>
          <a:bodyPr wrap="none" rtlCol="0">
            <a:spAutoFit/>
          </a:bodyPr>
          <a:lstStyle/>
          <a:p>
            <a:r>
              <a:rPr lang="en-US" b="1" dirty="0"/>
              <a:t>Object similarity</a:t>
            </a:r>
          </a:p>
        </p:txBody>
      </p:sp>
    </p:spTree>
    <p:extLst>
      <p:ext uri="{BB962C8B-B14F-4D97-AF65-F5344CB8AC3E}">
        <p14:creationId xmlns:p14="http://schemas.microsoft.com/office/powerpoint/2010/main" val="15573596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2DCC4-EEC7-5054-22FA-173AC1C72543}"/>
              </a:ext>
            </a:extLst>
          </p:cNvPr>
          <p:cNvSpPr>
            <a:spLocks noGrp="1"/>
          </p:cNvSpPr>
          <p:nvPr>
            <p:ph type="title"/>
          </p:nvPr>
        </p:nvSpPr>
        <p:spPr/>
        <p:txBody>
          <a:bodyPr/>
          <a:lstStyle/>
          <a:p>
            <a:pPr algn="ctr"/>
            <a:r>
              <a:rPr lang="en-US" dirty="0"/>
              <a:t>Unsupervised learning. Training </a:t>
            </a:r>
          </a:p>
        </p:txBody>
      </p:sp>
      <p:pic>
        <p:nvPicPr>
          <p:cNvPr id="4" name="Content Placeholder 3">
            <a:extLst>
              <a:ext uri="{FF2B5EF4-FFF2-40B4-BE49-F238E27FC236}">
                <a16:creationId xmlns:a16="http://schemas.microsoft.com/office/drawing/2014/main" id="{01C5F009-6FA9-9802-1F64-3175DF091C67}"/>
              </a:ext>
            </a:extLst>
          </p:cNvPr>
          <p:cNvPicPr>
            <a:picLocks noGrp="1" noChangeAspect="1"/>
          </p:cNvPicPr>
          <p:nvPr>
            <p:ph idx="1"/>
          </p:nvPr>
        </p:nvPicPr>
        <p:blipFill>
          <a:blip r:embed="rId2"/>
          <a:stretch>
            <a:fillRect/>
          </a:stretch>
        </p:blipFill>
        <p:spPr>
          <a:xfrm>
            <a:off x="4925055" y="2437209"/>
            <a:ext cx="6971670" cy="2913856"/>
          </a:xfrm>
          <a:prstGeom prst="rect">
            <a:avLst/>
          </a:prstGeom>
        </p:spPr>
      </p:pic>
      <p:sp>
        <p:nvSpPr>
          <p:cNvPr id="5" name="TextBox 4">
            <a:extLst>
              <a:ext uri="{FF2B5EF4-FFF2-40B4-BE49-F238E27FC236}">
                <a16:creationId xmlns:a16="http://schemas.microsoft.com/office/drawing/2014/main" id="{D92E0BC5-E311-A1F0-5846-CB787FAD0EA4}"/>
              </a:ext>
            </a:extLst>
          </p:cNvPr>
          <p:cNvSpPr txBox="1"/>
          <p:nvPr/>
        </p:nvSpPr>
        <p:spPr>
          <a:xfrm>
            <a:off x="544867" y="1779987"/>
            <a:ext cx="6094520" cy="3078535"/>
          </a:xfrm>
          <a:prstGeom prst="rect">
            <a:avLst/>
          </a:prstGeom>
          <a:noFill/>
        </p:spPr>
        <p:txBody>
          <a:bodyPr wrap="square">
            <a:spAutoFit/>
          </a:bodyPr>
          <a:lstStyle/>
          <a:p>
            <a:pPr algn="just">
              <a:lnSpc>
                <a:spcPct val="150000"/>
              </a:lnSpc>
            </a:pPr>
            <a:r>
              <a:rPr lang="en-US" sz="2200" b="0" i="0" dirty="0">
                <a:solidFill>
                  <a:srgbClr val="262626"/>
                </a:solidFill>
                <a:effectLst/>
                <a:latin typeface="Times New Roman" panose="02020603050405020304" pitchFamily="18" charset="0"/>
                <a:cs typeface="Times New Roman" panose="02020603050405020304" pitchFamily="18" charset="0"/>
              </a:rPr>
              <a:t>The </a:t>
            </a:r>
            <a:r>
              <a:rPr lang="en-US" sz="2200" b="1" i="0" dirty="0">
                <a:solidFill>
                  <a:srgbClr val="262626"/>
                </a:solidFill>
                <a:effectLst/>
                <a:latin typeface="Times New Roman" panose="02020603050405020304" pitchFamily="18" charset="0"/>
                <a:cs typeface="Times New Roman" panose="02020603050405020304" pitchFamily="18" charset="0"/>
              </a:rPr>
              <a:t>training dataset steps:</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Get data (unlabeled)</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Clean, Prepare &amp; Manipulate Data</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Train Model</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Test Model</a:t>
            </a:r>
          </a:p>
          <a:p>
            <a:pPr marL="457200" indent="-457200" algn="just">
              <a:lnSpc>
                <a:spcPct val="150000"/>
              </a:lnSpc>
              <a:buAutoNum type="arabicPeriod"/>
            </a:pPr>
            <a:r>
              <a:rPr lang="en-US" sz="2200" dirty="0">
                <a:latin typeface="Times New Roman" panose="02020603050405020304" pitchFamily="18" charset="0"/>
                <a:cs typeface="Times New Roman" panose="02020603050405020304" pitchFamily="18" charset="0"/>
              </a:rPr>
              <a:t>Improve</a:t>
            </a:r>
          </a:p>
        </p:txBody>
      </p:sp>
    </p:spTree>
    <p:extLst>
      <p:ext uri="{BB962C8B-B14F-4D97-AF65-F5344CB8AC3E}">
        <p14:creationId xmlns:p14="http://schemas.microsoft.com/office/powerpoint/2010/main" val="41111333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58BF-8AAC-7106-8160-0578D01BA208}"/>
              </a:ext>
            </a:extLst>
          </p:cNvPr>
          <p:cNvSpPr>
            <a:spLocks noGrp="1"/>
          </p:cNvSpPr>
          <p:nvPr>
            <p:ph type="title"/>
          </p:nvPr>
        </p:nvSpPr>
        <p:spPr/>
        <p:txBody>
          <a:bodyPr/>
          <a:lstStyle/>
          <a:p>
            <a:pPr algn="ctr"/>
            <a:r>
              <a:rPr lang="en-US" dirty="0"/>
              <a:t>Unsupervised learning. Usage </a:t>
            </a:r>
          </a:p>
        </p:txBody>
      </p:sp>
      <p:pic>
        <p:nvPicPr>
          <p:cNvPr id="4098" name="Picture 2">
            <a:extLst>
              <a:ext uri="{FF2B5EF4-FFF2-40B4-BE49-F238E27FC236}">
                <a16:creationId xmlns:a16="http://schemas.microsoft.com/office/drawing/2014/main" id="{40D93ADE-040D-1C40-1904-A2B83CC09F35}"/>
              </a:ext>
            </a:extLst>
          </p:cNvPr>
          <p:cNvPicPr>
            <a:picLocks noGrp="1" noChangeAspect="1" noChangeArrowheads="1"/>
          </p:cNvPicPr>
          <p:nvPr>
            <p:ph idx="1"/>
          </p:nvPr>
        </p:nvPicPr>
        <p:blipFill>
          <a:blip r:embed="rId2" cstate="hqprint">
            <a:extLst>
              <a:ext uri="{28A0092B-C50C-407E-A947-70E740481C1C}">
                <a14:useLocalDpi xmlns:a14="http://schemas.microsoft.com/office/drawing/2010/main" val="0"/>
              </a:ext>
            </a:extLst>
          </a:blip>
          <a:srcRect/>
          <a:stretch>
            <a:fillRect/>
          </a:stretch>
        </p:blipFill>
        <p:spPr bwMode="auto">
          <a:xfrm>
            <a:off x="5761561" y="4371974"/>
            <a:ext cx="6001814" cy="23114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B37FD4-AF1D-64EB-7EB5-C5C465674C25}"/>
              </a:ext>
            </a:extLst>
          </p:cNvPr>
          <p:cNvSpPr txBox="1"/>
          <p:nvPr/>
        </p:nvSpPr>
        <p:spPr>
          <a:xfrm>
            <a:off x="418036" y="2108001"/>
            <a:ext cx="10687050" cy="2062872"/>
          </a:xfrm>
          <a:prstGeom prst="rect">
            <a:avLst/>
          </a:prstGeom>
          <a:noFill/>
        </p:spPr>
        <p:txBody>
          <a:bodyPr wrap="square">
            <a:spAutoFit/>
          </a:bodyPr>
          <a:lstStyle/>
          <a:p>
            <a:pPr algn="just"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Explore the structure of the information and detect distinct patterns.</a:t>
            </a:r>
          </a:p>
          <a:p>
            <a:pPr algn="just"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Extract valuable insights.</a:t>
            </a:r>
          </a:p>
          <a:p>
            <a:pPr algn="just" fontAlgn="base">
              <a:lnSpc>
                <a:spcPct val="150000"/>
              </a:lnSpc>
              <a:buFont typeface="+mj-lt"/>
              <a:buAutoNum type="arabicPeriod"/>
            </a:pPr>
            <a:r>
              <a:rPr lang="en-US" sz="2200" b="0" i="0" dirty="0">
                <a:effectLst/>
                <a:latin typeface="Times New Roman" panose="02020603050405020304" pitchFamily="18" charset="0"/>
                <a:cs typeface="Times New Roman" panose="02020603050405020304" pitchFamily="18" charset="0"/>
              </a:rPr>
              <a:t>Implement this into its operation in order to increase the efficiency of the decision-making process.</a:t>
            </a:r>
          </a:p>
        </p:txBody>
      </p:sp>
    </p:spTree>
    <p:extLst>
      <p:ext uri="{BB962C8B-B14F-4D97-AF65-F5344CB8AC3E}">
        <p14:creationId xmlns:p14="http://schemas.microsoft.com/office/powerpoint/2010/main" val="24912976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E9EAB-09C8-17C5-C05C-88C46F31A6E7}"/>
              </a:ext>
            </a:extLst>
          </p:cNvPr>
          <p:cNvSpPr>
            <a:spLocks noGrp="1"/>
          </p:cNvSpPr>
          <p:nvPr>
            <p:ph type="title"/>
          </p:nvPr>
        </p:nvSpPr>
        <p:spPr>
          <a:xfrm>
            <a:off x="838200" y="365126"/>
            <a:ext cx="10515600" cy="1149350"/>
          </a:xfrm>
        </p:spPr>
        <p:txBody>
          <a:bodyPr/>
          <a:lstStyle/>
          <a:p>
            <a:pPr algn="ctr"/>
            <a:r>
              <a:rPr lang="en-US" b="1" i="0" dirty="0">
                <a:solidFill>
                  <a:srgbClr val="232C39"/>
                </a:solidFill>
                <a:effectLst/>
                <a:latin typeface="Nunito Sans" pitchFamily="2" charset="0"/>
              </a:rPr>
              <a:t>Applications of Unsupervised Learning</a:t>
            </a:r>
            <a:endParaRPr lang="en-US" dirty="0"/>
          </a:p>
        </p:txBody>
      </p:sp>
      <p:sp>
        <p:nvSpPr>
          <p:cNvPr id="3" name="Content Placeholder 2">
            <a:extLst>
              <a:ext uri="{FF2B5EF4-FFF2-40B4-BE49-F238E27FC236}">
                <a16:creationId xmlns:a16="http://schemas.microsoft.com/office/drawing/2014/main" id="{0F128DC9-B081-3F32-7F2F-57CBEAB616C1}"/>
              </a:ext>
            </a:extLst>
          </p:cNvPr>
          <p:cNvSpPr>
            <a:spLocks noGrp="1"/>
          </p:cNvSpPr>
          <p:nvPr>
            <p:ph idx="1"/>
          </p:nvPr>
        </p:nvSpPr>
        <p:spPr>
          <a:xfrm>
            <a:off x="838200" y="1638300"/>
            <a:ext cx="10515600" cy="5067299"/>
          </a:xfrm>
        </p:spPr>
        <p:txBody>
          <a:bodyPr>
            <a:normAutofit fontScale="92500" lnSpcReduction="10000"/>
          </a:bodyPr>
          <a:lstStyle/>
          <a:p>
            <a:pPr marL="0" indent="0">
              <a:lnSpc>
                <a:spcPct val="150000"/>
              </a:lnSpc>
              <a:buNone/>
            </a:pPr>
            <a:r>
              <a:rPr lang="en-US" sz="2200" b="0" i="0" dirty="0">
                <a:effectLst/>
                <a:latin typeface="Times New Roman" panose="02020603050405020304" pitchFamily="18" charset="0"/>
                <a:cs typeface="Times New Roman" panose="02020603050405020304" pitchFamily="18" charset="0"/>
              </a:rPr>
              <a:t>As the world’s data is increasing tremendously every day, unsupervised learning has many applications.</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Grocery shop or e-commerce store/ marketplace:</a:t>
            </a:r>
            <a:r>
              <a:rPr lang="en-US" sz="2200" b="0" i="0" dirty="0">
                <a:effectLst/>
                <a:latin typeface="Times New Roman" panose="02020603050405020304" pitchFamily="18" charset="0"/>
                <a:cs typeface="Times New Roman" panose="02020603050405020304" pitchFamily="18" charset="0"/>
              </a:rPr>
              <a:t>​ Extract Association rules from customers transactional data and recommendations for consumers to buy products.</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Social media platform:</a:t>
            </a:r>
            <a:r>
              <a:rPr lang="en-US" sz="2200" b="0" i="0" dirty="0">
                <a:effectLst/>
                <a:latin typeface="Times New Roman" panose="02020603050405020304" pitchFamily="18" charset="0"/>
                <a:cs typeface="Times New Roman" panose="02020603050405020304" pitchFamily="18" charset="0"/>
              </a:rPr>
              <a:t>​ Extract relationships with different users to suggest products or services. Recommend new people for social connect.</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Services: </a:t>
            </a:r>
            <a:r>
              <a:rPr lang="en-US" sz="2200" b="0" i="0" dirty="0">
                <a:effectLst/>
                <a:latin typeface="Times New Roman" panose="02020603050405020304" pitchFamily="18" charset="0"/>
                <a:cs typeface="Times New Roman" panose="02020603050405020304" pitchFamily="18" charset="0"/>
              </a:rPr>
              <a:t>​Recommendations of travel services, a recommendation of houses to rent, or matchmaking services.</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Banking:</a:t>
            </a:r>
            <a:r>
              <a:rPr lang="en-US" sz="2200" b="0" i="0" dirty="0">
                <a:effectLst/>
                <a:latin typeface="Times New Roman" panose="02020603050405020304" pitchFamily="18" charset="0"/>
                <a:cs typeface="Times New Roman" panose="02020603050405020304" pitchFamily="18" charset="0"/>
              </a:rPr>
              <a:t>​ Cluster customers based on their financial transactions. Cluster fraudulent transaction for fraud detection.</a:t>
            </a: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4133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98682-2EB6-34DF-6DDF-63B76FD4FE20}"/>
              </a:ext>
            </a:extLst>
          </p:cNvPr>
          <p:cNvSpPr>
            <a:spLocks noGrp="1"/>
          </p:cNvSpPr>
          <p:nvPr>
            <p:ph type="title"/>
          </p:nvPr>
        </p:nvSpPr>
        <p:spPr/>
        <p:txBody>
          <a:bodyPr/>
          <a:lstStyle/>
          <a:p>
            <a:pPr algn="ctr"/>
            <a:r>
              <a:rPr lang="en-US" dirty="0"/>
              <a:t>Lab Activity</a:t>
            </a:r>
          </a:p>
        </p:txBody>
      </p:sp>
      <p:sp>
        <p:nvSpPr>
          <p:cNvPr id="3" name="Content Placeholder 2">
            <a:extLst>
              <a:ext uri="{FF2B5EF4-FFF2-40B4-BE49-F238E27FC236}">
                <a16:creationId xmlns:a16="http://schemas.microsoft.com/office/drawing/2014/main" id="{A928AC47-8A70-658D-DED0-90702439A726}"/>
              </a:ext>
            </a:extLst>
          </p:cNvPr>
          <p:cNvSpPr>
            <a:spLocks noGrp="1"/>
          </p:cNvSpPr>
          <p:nvPr>
            <p:ph idx="1"/>
          </p:nvPr>
        </p:nvSpPr>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It will involve:</a:t>
            </a:r>
          </a:p>
          <a:p>
            <a:pPr lvl="1">
              <a:lnSpc>
                <a:spcPct val="150000"/>
              </a:lnSpc>
            </a:pPr>
            <a:r>
              <a:rPr lang="en-US" sz="2800" dirty="0">
                <a:latin typeface="Times New Roman" panose="02020603050405020304" pitchFamily="18" charset="0"/>
                <a:cs typeface="Times New Roman" panose="02020603050405020304" pitchFamily="18" charset="0"/>
              </a:rPr>
              <a:t>Applying what we learned in theory</a:t>
            </a:r>
          </a:p>
          <a:p>
            <a:pPr lvl="1">
              <a:lnSpc>
                <a:spcPct val="150000"/>
              </a:lnSpc>
            </a:pPr>
            <a:r>
              <a:rPr lang="en-US" sz="2800" dirty="0">
                <a:latin typeface="Times New Roman" panose="02020603050405020304" pitchFamily="18" charset="0"/>
                <a:cs typeface="Times New Roman" panose="02020603050405020304" pitchFamily="18" charset="0"/>
              </a:rPr>
              <a:t>Clean design and coding</a:t>
            </a:r>
          </a:p>
          <a:p>
            <a:pPr lvl="1">
              <a:lnSpc>
                <a:spcPct val="150000"/>
              </a:lnSpc>
            </a:pPr>
            <a:r>
              <a:rPr lang="en-US" sz="2800" dirty="0">
                <a:latin typeface="Times New Roman" panose="02020603050405020304" pitchFamily="18" charset="0"/>
                <a:cs typeface="Times New Roman" panose="02020603050405020304" pitchFamily="18" charset="0"/>
              </a:rPr>
              <a:t>Clear documentation</a:t>
            </a:r>
          </a:p>
          <a:p>
            <a:pPr marL="0" indent="0">
              <a:lnSpc>
                <a:spcPct val="150000"/>
              </a:lnSpc>
              <a:buNone/>
            </a:pPr>
            <a:endParaRPr lang="en-US"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F1FC7209-06FF-E307-35B7-420D50E15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7589" y="1825625"/>
            <a:ext cx="3536211" cy="376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253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5B23B-5B4B-FE62-4D25-215493F74252}"/>
              </a:ext>
            </a:extLst>
          </p:cNvPr>
          <p:cNvSpPr>
            <a:spLocks noGrp="1"/>
          </p:cNvSpPr>
          <p:nvPr>
            <p:ph type="title"/>
          </p:nvPr>
        </p:nvSpPr>
        <p:spPr>
          <a:xfrm>
            <a:off x="838200" y="365125"/>
            <a:ext cx="10515600" cy="949325"/>
          </a:xfrm>
        </p:spPr>
        <p:txBody>
          <a:bodyPr/>
          <a:lstStyle/>
          <a:p>
            <a:pPr algn="ctr"/>
            <a:r>
              <a:rPr lang="en-US" b="1" i="0" dirty="0">
                <a:solidFill>
                  <a:srgbClr val="232C39"/>
                </a:solidFill>
                <a:effectLst/>
                <a:latin typeface="Nunito Sans" pitchFamily="2" charset="0"/>
              </a:rPr>
              <a:t>Applications of Unsupervised Learning</a:t>
            </a:r>
            <a:endParaRPr lang="en-US" dirty="0"/>
          </a:p>
        </p:txBody>
      </p:sp>
      <p:sp>
        <p:nvSpPr>
          <p:cNvPr id="3" name="Content Placeholder 2">
            <a:extLst>
              <a:ext uri="{FF2B5EF4-FFF2-40B4-BE49-F238E27FC236}">
                <a16:creationId xmlns:a16="http://schemas.microsoft.com/office/drawing/2014/main" id="{FB4F54DF-436A-8035-FDEE-50973E55D183}"/>
              </a:ext>
            </a:extLst>
          </p:cNvPr>
          <p:cNvSpPr>
            <a:spLocks noGrp="1"/>
          </p:cNvSpPr>
          <p:nvPr>
            <p:ph idx="1"/>
          </p:nvPr>
        </p:nvSpPr>
        <p:spPr>
          <a:xfrm>
            <a:off x="838200" y="1485900"/>
            <a:ext cx="10515600" cy="4691063"/>
          </a:xfrm>
        </p:spPr>
        <p:txBody>
          <a:bodyPr>
            <a:normAutofit fontScale="92500" lnSpcReduction="10000"/>
          </a:bodyPr>
          <a:lstStyle/>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Politics:</a:t>
            </a:r>
            <a:r>
              <a:rPr lang="en-US" sz="2200" b="0" i="0" dirty="0">
                <a:effectLst/>
                <a:latin typeface="Times New Roman" panose="02020603050405020304" pitchFamily="18" charset="0"/>
                <a:cs typeface="Times New Roman" panose="02020603050405020304" pitchFamily="18" charset="0"/>
              </a:rPr>
              <a:t>​ Cluster voter’s opinions about chances of a win for a particular party.</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Data visualization:</a:t>
            </a:r>
            <a:r>
              <a:rPr lang="en-US" sz="2200" b="0" i="0" dirty="0">
                <a:effectLst/>
                <a:latin typeface="Times New Roman" panose="02020603050405020304" pitchFamily="18" charset="0"/>
                <a:cs typeface="Times New Roman" panose="02020603050405020304" pitchFamily="18" charset="0"/>
              </a:rPr>
              <a:t> With clustering and ​t-distributed Stochastic Neighbor​ Embedding​ (t-SNE), we can visualize high-dimensional data. Also, this can be used for dimensionality reduction.</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Entertainment:</a:t>
            </a:r>
            <a:r>
              <a:rPr lang="en-US" sz="2200" b="0" i="0" dirty="0">
                <a:effectLst/>
                <a:latin typeface="Times New Roman" panose="02020603050405020304" pitchFamily="18" charset="0"/>
                <a:cs typeface="Times New Roman" panose="02020603050405020304" pitchFamily="18" charset="0"/>
              </a:rPr>
              <a:t>​ Recommendations for movies, music, as Netflix and Amazon are doing.</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Image segmentation:</a:t>
            </a:r>
            <a:r>
              <a:rPr lang="en-US" sz="2200" b="0" i="0" dirty="0">
                <a:effectLst/>
                <a:latin typeface="Times New Roman" panose="02020603050405020304" pitchFamily="18" charset="0"/>
                <a:cs typeface="Times New Roman" panose="02020603050405020304" pitchFamily="18" charset="0"/>
              </a:rPr>
              <a:t>​ Cluster images portions based on nearest pixel values.</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Content:</a:t>
            </a:r>
            <a:r>
              <a:rPr lang="en-US" sz="2200" b="0" i="0" dirty="0">
                <a:effectLst/>
                <a:latin typeface="Times New Roman" panose="02020603050405020304" pitchFamily="18" charset="0"/>
                <a:cs typeface="Times New Roman" panose="02020603050405020304" pitchFamily="18" charset="0"/>
              </a:rPr>
              <a:t>​ personalized newspapers, recommendations of Web pages, e-learning applications, and email filters.</a:t>
            </a:r>
          </a:p>
          <a:p>
            <a:pPr algn="l">
              <a:lnSpc>
                <a:spcPct val="150000"/>
              </a:lnSpc>
              <a:buFont typeface="Arial" panose="020B0604020202020204" pitchFamily="34" charset="0"/>
              <a:buChar char="•"/>
            </a:pPr>
            <a:r>
              <a:rPr lang="en-US" sz="2200" b="1" i="0" dirty="0">
                <a:effectLst/>
                <a:latin typeface="Times New Roman" panose="02020603050405020304" pitchFamily="18" charset="0"/>
                <a:cs typeface="Times New Roman" panose="02020603050405020304" pitchFamily="18" charset="0"/>
              </a:rPr>
              <a:t>Structural discovery:</a:t>
            </a:r>
            <a:r>
              <a:rPr lang="en-US" sz="2200" b="0" i="0" dirty="0">
                <a:effectLst/>
                <a:latin typeface="Times New Roman" panose="02020603050405020304" pitchFamily="18" charset="0"/>
                <a:cs typeface="Times New Roman" panose="02020603050405020304" pitchFamily="18" charset="0"/>
              </a:rPr>
              <a:t> With clustering, we can discover any hidden structure in the data—cluster twitter data for sentiment analysis.</a:t>
            </a: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4007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BB6A7-BF00-EB7E-C5EA-F22FDBCFBE72}"/>
              </a:ext>
            </a:extLst>
          </p:cNvPr>
          <p:cNvSpPr>
            <a:spLocks noGrp="1"/>
          </p:cNvSpPr>
          <p:nvPr>
            <p:ph type="title"/>
          </p:nvPr>
        </p:nvSpPr>
        <p:spPr/>
        <p:txBody>
          <a:bodyPr/>
          <a:lstStyle/>
          <a:p>
            <a:pPr algn="ctr"/>
            <a:r>
              <a:rPr lang="en-US" b="0" i="0" dirty="0">
                <a:effectLst/>
                <a:latin typeface="erdana"/>
              </a:rPr>
              <a:t>Advantages of Unsupervised Learning</a:t>
            </a:r>
            <a:endParaRPr lang="en-US" dirty="0"/>
          </a:p>
        </p:txBody>
      </p:sp>
      <p:sp>
        <p:nvSpPr>
          <p:cNvPr id="3" name="Content Placeholder 2">
            <a:extLst>
              <a:ext uri="{FF2B5EF4-FFF2-40B4-BE49-F238E27FC236}">
                <a16:creationId xmlns:a16="http://schemas.microsoft.com/office/drawing/2014/main" id="{823249B5-62EC-FB3D-1A6A-C39B4522A223}"/>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Unsupervised learning is used for more complex tasks as compared to supervised learning because, in unsupervised learning, we don't have labeled input data.</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Unsupervised learning is preferable as it is easy to get unlabeled data in comparison to labeled data.</a:t>
            </a: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68988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62BD-9480-3566-AED4-91EB92836EC9}"/>
              </a:ext>
            </a:extLst>
          </p:cNvPr>
          <p:cNvSpPr>
            <a:spLocks noGrp="1"/>
          </p:cNvSpPr>
          <p:nvPr>
            <p:ph type="title"/>
          </p:nvPr>
        </p:nvSpPr>
        <p:spPr/>
        <p:txBody>
          <a:bodyPr/>
          <a:lstStyle/>
          <a:p>
            <a:pPr algn="ctr"/>
            <a:r>
              <a:rPr lang="en-US" b="0" i="0" dirty="0">
                <a:effectLst/>
                <a:latin typeface="erdana"/>
              </a:rPr>
              <a:t>Disadvantages of Unsupervised Learning</a:t>
            </a:r>
            <a:endParaRPr lang="en-US" dirty="0"/>
          </a:p>
        </p:txBody>
      </p:sp>
      <p:sp>
        <p:nvSpPr>
          <p:cNvPr id="3" name="Content Placeholder 2">
            <a:extLst>
              <a:ext uri="{FF2B5EF4-FFF2-40B4-BE49-F238E27FC236}">
                <a16:creationId xmlns:a16="http://schemas.microsoft.com/office/drawing/2014/main" id="{6C4C29C6-8630-BF0A-09F4-76FAB9CFB41B}"/>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Unsupervised learning is intrinsically more difficult than supervised learning as it does not have corresponding output.</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The result of the unsupervised learning algorithm might be less accurate as input data is not labeled, and algorithms do not know the exact output in advance.</a:t>
            </a: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3096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234C4-124B-7430-A837-43C3FA4433D8}"/>
              </a:ext>
            </a:extLst>
          </p:cNvPr>
          <p:cNvSpPr>
            <a:spLocks noGrp="1"/>
          </p:cNvSpPr>
          <p:nvPr>
            <p:ph type="title"/>
          </p:nvPr>
        </p:nvSpPr>
        <p:spPr/>
        <p:txBody>
          <a:bodyPr/>
          <a:lstStyle/>
          <a:p>
            <a:pPr algn="ctr"/>
            <a:r>
              <a:rPr lang="en-US" b="0" i="0" dirty="0">
                <a:effectLst/>
                <a:latin typeface="erdana"/>
              </a:rPr>
              <a:t>Unsupervised Learning. </a:t>
            </a:r>
            <a:r>
              <a:rPr lang="en-US" sz="4400" spc="-1" dirty="0">
                <a:solidFill>
                  <a:srgbClr val="000000"/>
                </a:solidFill>
                <a:uFill>
                  <a:solidFill>
                    <a:srgbClr val="FFFFFF"/>
                  </a:solidFill>
                </a:uFill>
              </a:rPr>
              <a:t>Example</a:t>
            </a:r>
            <a:endParaRPr lang="en-US" dirty="0"/>
          </a:p>
        </p:txBody>
      </p:sp>
      <p:sp>
        <p:nvSpPr>
          <p:cNvPr id="3" name="Content Placeholder 2">
            <a:extLst>
              <a:ext uri="{FF2B5EF4-FFF2-40B4-BE49-F238E27FC236}">
                <a16:creationId xmlns:a16="http://schemas.microsoft.com/office/drawing/2014/main" id="{6613471C-1971-D3A9-4421-EA65280F2625}"/>
              </a:ext>
            </a:extLst>
          </p:cNvPr>
          <p:cNvSpPr>
            <a:spLocks noGrp="1"/>
          </p:cNvSpPr>
          <p:nvPr>
            <p:ph idx="1"/>
          </p:nvPr>
        </p:nvSpPr>
        <p:spPr/>
        <p:txBody>
          <a:bodyPr>
            <a:normAutofit/>
          </a:bodyPr>
          <a:lstStyle/>
          <a:p>
            <a:pPr marL="565200" indent="-4572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We have an unlabeled training set of samples</a:t>
            </a:r>
          </a:p>
          <a:p>
            <a:pPr marL="565200" indent="-4572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Example 1: clustering images based on similarity</a:t>
            </a:r>
          </a:p>
          <a:p>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DC562CD-CBAE-3377-A424-72427E1327BA}"/>
              </a:ext>
            </a:extLst>
          </p:cNvPr>
          <p:cNvPicPr/>
          <p:nvPr/>
        </p:nvPicPr>
        <p:blipFill>
          <a:blip r:embed="rId2"/>
          <a:stretch/>
        </p:blipFill>
        <p:spPr>
          <a:xfrm>
            <a:off x="1405890" y="3347915"/>
            <a:ext cx="2232360" cy="1463040"/>
          </a:xfrm>
          <a:prstGeom prst="rect">
            <a:avLst/>
          </a:prstGeom>
          <a:ln>
            <a:noFill/>
          </a:ln>
        </p:spPr>
      </p:pic>
      <p:pic>
        <p:nvPicPr>
          <p:cNvPr id="5" name="Picture 4">
            <a:extLst>
              <a:ext uri="{FF2B5EF4-FFF2-40B4-BE49-F238E27FC236}">
                <a16:creationId xmlns:a16="http://schemas.microsoft.com/office/drawing/2014/main" id="{07D41AB3-0080-2937-5F11-5D60511639FD}"/>
              </a:ext>
            </a:extLst>
          </p:cNvPr>
          <p:cNvPicPr/>
          <p:nvPr/>
        </p:nvPicPr>
        <p:blipFill>
          <a:blip r:embed="rId3"/>
          <a:stretch/>
        </p:blipFill>
        <p:spPr>
          <a:xfrm>
            <a:off x="5059170" y="3256475"/>
            <a:ext cx="1650240" cy="1645920"/>
          </a:xfrm>
          <a:prstGeom prst="rect">
            <a:avLst/>
          </a:prstGeom>
          <a:ln>
            <a:noFill/>
          </a:ln>
        </p:spPr>
      </p:pic>
      <p:pic>
        <p:nvPicPr>
          <p:cNvPr id="6" name="Picture 5">
            <a:extLst>
              <a:ext uri="{FF2B5EF4-FFF2-40B4-BE49-F238E27FC236}">
                <a16:creationId xmlns:a16="http://schemas.microsoft.com/office/drawing/2014/main" id="{59715260-C2D3-4D83-939B-A698BA0FFD92}"/>
              </a:ext>
            </a:extLst>
          </p:cNvPr>
          <p:cNvPicPr/>
          <p:nvPr/>
        </p:nvPicPr>
        <p:blipFill>
          <a:blip r:embed="rId4"/>
          <a:stretch/>
        </p:blipFill>
        <p:spPr>
          <a:xfrm>
            <a:off x="7643250" y="3344315"/>
            <a:ext cx="2175120" cy="1649520"/>
          </a:xfrm>
          <a:prstGeom prst="rect">
            <a:avLst/>
          </a:prstGeom>
          <a:ln>
            <a:noFill/>
          </a:ln>
        </p:spPr>
      </p:pic>
      <p:pic>
        <p:nvPicPr>
          <p:cNvPr id="7" name="Picture 6">
            <a:extLst>
              <a:ext uri="{FF2B5EF4-FFF2-40B4-BE49-F238E27FC236}">
                <a16:creationId xmlns:a16="http://schemas.microsoft.com/office/drawing/2014/main" id="{141AE8C9-7A8D-677D-1D2B-AFE91DA74DB8}"/>
              </a:ext>
            </a:extLst>
          </p:cNvPr>
          <p:cNvPicPr/>
          <p:nvPr/>
        </p:nvPicPr>
        <p:blipFill>
          <a:blip r:embed="rId5"/>
          <a:stretch/>
        </p:blipFill>
        <p:spPr>
          <a:xfrm>
            <a:off x="1588770" y="4506035"/>
            <a:ext cx="2377440" cy="1585080"/>
          </a:xfrm>
          <a:prstGeom prst="rect">
            <a:avLst/>
          </a:prstGeom>
          <a:ln>
            <a:noFill/>
          </a:ln>
        </p:spPr>
      </p:pic>
      <p:pic>
        <p:nvPicPr>
          <p:cNvPr id="8" name="Picture 7">
            <a:extLst>
              <a:ext uri="{FF2B5EF4-FFF2-40B4-BE49-F238E27FC236}">
                <a16:creationId xmlns:a16="http://schemas.microsoft.com/office/drawing/2014/main" id="{48F05696-51FF-A593-A77C-15614A00A5DF}"/>
              </a:ext>
            </a:extLst>
          </p:cNvPr>
          <p:cNvPicPr/>
          <p:nvPr/>
        </p:nvPicPr>
        <p:blipFill>
          <a:blip r:embed="rId6"/>
          <a:stretch/>
        </p:blipFill>
        <p:spPr>
          <a:xfrm>
            <a:off x="5540490" y="4555715"/>
            <a:ext cx="1438200" cy="1901160"/>
          </a:xfrm>
          <a:prstGeom prst="rect">
            <a:avLst/>
          </a:prstGeom>
          <a:ln>
            <a:noFill/>
          </a:ln>
        </p:spPr>
      </p:pic>
      <p:pic>
        <p:nvPicPr>
          <p:cNvPr id="9" name="Picture 8">
            <a:extLst>
              <a:ext uri="{FF2B5EF4-FFF2-40B4-BE49-F238E27FC236}">
                <a16:creationId xmlns:a16="http://schemas.microsoft.com/office/drawing/2014/main" id="{822E6CCF-9587-C747-2F1B-8797F84BD816}"/>
              </a:ext>
            </a:extLst>
          </p:cNvPr>
          <p:cNvPicPr/>
          <p:nvPr/>
        </p:nvPicPr>
        <p:blipFill>
          <a:blip r:embed="rId7"/>
          <a:stretch/>
        </p:blipFill>
        <p:spPr>
          <a:xfrm>
            <a:off x="8956530" y="4490195"/>
            <a:ext cx="1450800" cy="2002680"/>
          </a:xfrm>
          <a:prstGeom prst="rect">
            <a:avLst/>
          </a:prstGeom>
          <a:ln>
            <a:noFill/>
          </a:ln>
        </p:spPr>
      </p:pic>
    </p:spTree>
    <p:extLst>
      <p:ext uri="{BB962C8B-B14F-4D97-AF65-F5344CB8AC3E}">
        <p14:creationId xmlns:p14="http://schemas.microsoft.com/office/powerpoint/2010/main" val="28397842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5E9E-C006-7621-F356-84E116201D70}"/>
              </a:ext>
            </a:extLst>
          </p:cNvPr>
          <p:cNvSpPr>
            <a:spLocks noGrp="1"/>
          </p:cNvSpPr>
          <p:nvPr>
            <p:ph type="title"/>
          </p:nvPr>
        </p:nvSpPr>
        <p:spPr/>
        <p:txBody>
          <a:bodyPr/>
          <a:lstStyle/>
          <a:p>
            <a:pPr algn="ctr"/>
            <a:r>
              <a:rPr lang="en-US" b="0" i="0" dirty="0">
                <a:effectLst/>
                <a:latin typeface="erdana"/>
              </a:rPr>
              <a:t>Unsupervised Learning. </a:t>
            </a:r>
            <a:r>
              <a:rPr lang="en-US" sz="4400" spc="-1" dirty="0">
                <a:solidFill>
                  <a:srgbClr val="000000"/>
                </a:solidFill>
                <a:uFill>
                  <a:solidFill>
                    <a:srgbClr val="FFFFFF"/>
                  </a:solidFill>
                </a:uFill>
              </a:rPr>
              <a:t>Example</a:t>
            </a:r>
            <a:endParaRPr lang="en-US" dirty="0"/>
          </a:p>
        </p:txBody>
      </p:sp>
      <p:sp>
        <p:nvSpPr>
          <p:cNvPr id="3" name="Content Placeholder 2">
            <a:extLst>
              <a:ext uri="{FF2B5EF4-FFF2-40B4-BE49-F238E27FC236}">
                <a16:creationId xmlns:a16="http://schemas.microsoft.com/office/drawing/2014/main" id="{F83E7B0C-DBD1-DA1E-0328-BF20F1714E4E}"/>
              </a:ext>
            </a:extLst>
          </p:cNvPr>
          <p:cNvSpPr>
            <a:spLocks noGrp="1"/>
          </p:cNvSpPr>
          <p:nvPr>
            <p:ph idx="1"/>
          </p:nvPr>
        </p:nvSpPr>
        <p:spPr>
          <a:xfrm>
            <a:off x="838200" y="1835150"/>
            <a:ext cx="10515600" cy="4351338"/>
          </a:xfrm>
        </p:spPr>
        <p:txBody>
          <a:bodyPr>
            <a:normAutofit/>
          </a:bodyPr>
          <a:lstStyle/>
          <a:p>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Clustering MNIST images based on similarity</a:t>
            </a:r>
            <a:endParaRPr lang="en-US" sz="2200" dirty="0">
              <a:latin typeface="Times New Roman" panose="02020603050405020304" pitchFamily="18" charset="0"/>
              <a:cs typeface="Times New Roman" panose="02020603050405020304" pitchFamily="18" charset="0"/>
            </a:endParaRPr>
          </a:p>
        </p:txBody>
      </p:sp>
      <p:pic>
        <p:nvPicPr>
          <p:cNvPr id="4" name="Picture 3" descr="A picture containing text, map&#10;&#10;Description automatically generated">
            <a:extLst>
              <a:ext uri="{FF2B5EF4-FFF2-40B4-BE49-F238E27FC236}">
                <a16:creationId xmlns:a16="http://schemas.microsoft.com/office/drawing/2014/main" id="{1AF35F96-9BC3-E4B6-6736-2FD783B67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588" y="2443781"/>
            <a:ext cx="6124823" cy="4049094"/>
          </a:xfrm>
          <a:prstGeom prst="rect">
            <a:avLst/>
          </a:prstGeom>
        </p:spPr>
      </p:pic>
    </p:spTree>
    <p:extLst>
      <p:ext uri="{BB962C8B-B14F-4D97-AF65-F5344CB8AC3E}">
        <p14:creationId xmlns:p14="http://schemas.microsoft.com/office/powerpoint/2010/main" val="24849006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1980740" y="273352"/>
            <a:ext cx="8229627" cy="1145009"/>
          </a:xfrm>
          <a:prstGeom prst="rect">
            <a:avLst/>
          </a:prstGeom>
          <a:noFill/>
          <a:ln>
            <a:noFill/>
          </a:ln>
        </p:spPr>
        <p:txBody>
          <a:bodyPr lIns="0" tIns="0" rIns="0" bIns="0" anchor="ctr"/>
          <a:lstStyle/>
          <a:p>
            <a:pPr algn="ctr">
              <a:buClr>
                <a:srgbClr val="000000"/>
              </a:buClr>
              <a:buSzPct val="45000"/>
            </a:pPr>
            <a:r>
              <a:rPr lang="en-US" sz="3992" spc="-1" dirty="0">
                <a:solidFill>
                  <a:srgbClr val="000000"/>
                </a:solidFill>
                <a:uFill>
                  <a:solidFill>
                    <a:srgbClr val="FFFFFF"/>
                  </a:solidFill>
                </a:uFill>
                <a:latin typeface="Arial"/>
              </a:rPr>
              <a:t>Unsupervised learning</a:t>
            </a:r>
          </a:p>
        </p:txBody>
      </p:sp>
      <p:sp>
        <p:nvSpPr>
          <p:cNvPr id="98" name="TextShape 2"/>
          <p:cNvSpPr txBox="1"/>
          <p:nvPr/>
        </p:nvSpPr>
        <p:spPr>
          <a:xfrm>
            <a:off x="772358" y="1604842"/>
            <a:ext cx="9438010" cy="3977484"/>
          </a:xfrm>
          <a:prstGeom prst="rect">
            <a:avLst/>
          </a:prstGeom>
          <a:noFill/>
          <a:ln>
            <a:noFill/>
          </a:ln>
        </p:spPr>
        <p:txBody>
          <a:bodyPr lIns="0" tIns="0" rIns="0" bIns="0"/>
          <a:lstStyle/>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Example 2: unsupervised features learning</a:t>
            </a:r>
          </a:p>
        </p:txBody>
      </p:sp>
      <p:pic>
        <p:nvPicPr>
          <p:cNvPr id="3" name="Picture 2">
            <a:extLst>
              <a:ext uri="{FF2B5EF4-FFF2-40B4-BE49-F238E27FC236}">
                <a16:creationId xmlns:a16="http://schemas.microsoft.com/office/drawing/2014/main" id="{EE119E5C-08E5-5643-AA19-41A2A4094E55}"/>
              </a:ext>
            </a:extLst>
          </p:cNvPr>
          <p:cNvPicPr>
            <a:picLocks noChangeAspect="1"/>
          </p:cNvPicPr>
          <p:nvPr/>
        </p:nvPicPr>
        <p:blipFill>
          <a:blip r:embed="rId2"/>
          <a:stretch>
            <a:fillRect/>
          </a:stretch>
        </p:blipFill>
        <p:spPr>
          <a:xfrm>
            <a:off x="2007266" y="2626779"/>
            <a:ext cx="8203101" cy="3306587"/>
          </a:xfrm>
          <a:prstGeom prst="rect">
            <a:avLst/>
          </a:prstGeom>
        </p:spPr>
      </p:pic>
    </p:spTree>
    <p:extLst>
      <p:ext uri="{BB962C8B-B14F-4D97-AF65-F5344CB8AC3E}">
        <p14:creationId xmlns:p14="http://schemas.microsoft.com/office/powerpoint/2010/main" val="11378224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1980740" y="197942"/>
            <a:ext cx="8229627" cy="706650"/>
          </a:xfrm>
          <a:prstGeom prst="rect">
            <a:avLst/>
          </a:prstGeom>
          <a:noFill/>
          <a:ln>
            <a:noFill/>
          </a:ln>
        </p:spPr>
        <p:txBody>
          <a:bodyPr lIns="0" tIns="0" rIns="0" bIns="0" anchor="ctr"/>
          <a:lstStyle/>
          <a:p>
            <a:pPr algn="ctr">
              <a:buClr>
                <a:srgbClr val="000000"/>
              </a:buClr>
              <a:buSzPct val="45000"/>
            </a:pPr>
            <a:r>
              <a:rPr lang="en-US" sz="3992" spc="-1" dirty="0">
                <a:solidFill>
                  <a:srgbClr val="000000"/>
                </a:solidFill>
                <a:uFill>
                  <a:solidFill>
                    <a:srgbClr val="FFFFFF"/>
                  </a:solidFill>
                </a:uFill>
                <a:latin typeface="Arial"/>
              </a:rPr>
              <a:t>Unsupervised learning</a:t>
            </a:r>
          </a:p>
        </p:txBody>
      </p:sp>
      <p:sp>
        <p:nvSpPr>
          <p:cNvPr id="98" name="TextShape 2"/>
          <p:cNvSpPr txBox="1"/>
          <p:nvPr/>
        </p:nvSpPr>
        <p:spPr>
          <a:xfrm>
            <a:off x="896645" y="1503786"/>
            <a:ext cx="9313722" cy="3977484"/>
          </a:xfrm>
          <a:prstGeom prst="rect">
            <a:avLst/>
          </a:prstGeom>
          <a:noFill/>
          <a:ln>
            <a:noFill/>
          </a:ln>
        </p:spPr>
        <p:txBody>
          <a:bodyPr lIns="0" tIns="0" rIns="0" bIns="0"/>
          <a:lstStyle/>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Example 2: unsupervised features learning for abnormal event detection </a:t>
            </a:r>
            <a:r>
              <a:rPr lang="en-US" sz="2200" spc="-1" dirty="0">
                <a:solidFill>
                  <a:srgbClr val="0070C0"/>
                </a:solidFill>
                <a:uFill>
                  <a:solidFill>
                    <a:srgbClr val="FFFFFF"/>
                  </a:solidFill>
                </a:uFill>
                <a:latin typeface="Times New Roman" panose="02020603050405020304" pitchFamily="18" charset="0"/>
                <a:cs typeface="Times New Roman" panose="02020603050405020304" pitchFamily="18" charset="0"/>
              </a:rPr>
              <a:t>[Ionescu et al. CVPR2019]</a:t>
            </a:r>
          </a:p>
        </p:txBody>
      </p:sp>
      <p:pic>
        <p:nvPicPr>
          <p:cNvPr id="4" name="Picture 3">
            <a:extLst>
              <a:ext uri="{FF2B5EF4-FFF2-40B4-BE49-F238E27FC236}">
                <a16:creationId xmlns:a16="http://schemas.microsoft.com/office/drawing/2014/main" id="{D237EC73-19F4-BF46-900C-674E17EDF7A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80740" y="2515058"/>
            <a:ext cx="7866770" cy="3977485"/>
          </a:xfrm>
          <a:prstGeom prst="rect">
            <a:avLst/>
          </a:prstGeom>
        </p:spPr>
      </p:pic>
    </p:spTree>
    <p:extLst>
      <p:ext uri="{BB962C8B-B14F-4D97-AF65-F5344CB8AC3E}">
        <p14:creationId xmlns:p14="http://schemas.microsoft.com/office/powerpoint/2010/main" val="21348313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1980740" y="273352"/>
            <a:ext cx="8229627" cy="1145009"/>
          </a:xfrm>
          <a:prstGeom prst="rect">
            <a:avLst/>
          </a:prstGeom>
          <a:noFill/>
          <a:ln>
            <a:noFill/>
          </a:ln>
        </p:spPr>
        <p:txBody>
          <a:bodyPr lIns="0" tIns="0" rIns="0" bIns="0" anchor="ctr"/>
          <a:lstStyle/>
          <a:p>
            <a:pPr algn="ctr">
              <a:buClr>
                <a:srgbClr val="000000"/>
              </a:buClr>
              <a:buSzPct val="45000"/>
            </a:pPr>
            <a:r>
              <a:rPr lang="en-US" sz="3992" spc="-1" dirty="0">
                <a:solidFill>
                  <a:srgbClr val="000000"/>
                </a:solidFill>
                <a:uFill>
                  <a:solidFill>
                    <a:srgbClr val="FFFFFF"/>
                  </a:solidFill>
                </a:uFill>
              </a:rPr>
              <a:t>Unsupervised learning models</a:t>
            </a:r>
          </a:p>
        </p:txBody>
      </p:sp>
      <p:sp>
        <p:nvSpPr>
          <p:cNvPr id="113" name="TextShape 2"/>
          <p:cNvSpPr txBox="1"/>
          <p:nvPr/>
        </p:nvSpPr>
        <p:spPr>
          <a:xfrm>
            <a:off x="1056444" y="1604841"/>
            <a:ext cx="9153924" cy="4716365"/>
          </a:xfrm>
          <a:prstGeom prst="rect">
            <a:avLst/>
          </a:prstGeom>
          <a:noFill/>
          <a:ln>
            <a:noFill/>
          </a:ln>
        </p:spPr>
        <p:txBody>
          <a:bodyPr lIns="0" tIns="0" rIns="0" bIns="0"/>
          <a:lstStyle/>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K-means clustering </a:t>
            </a:r>
          </a:p>
          <a:p>
            <a:pPr marL="512749" indent="-414772">
              <a:spcAft>
                <a:spcPts val="1283"/>
              </a:spcAft>
              <a:buClr>
                <a:srgbClr val="000000"/>
              </a:buClr>
              <a:buSzPct val="100000"/>
              <a:buFont typeface="Arial" panose="020B0604020202020204" pitchFamily="34" charset="0"/>
              <a:buChar char="•"/>
            </a:pPr>
            <a:r>
              <a:rPr lang="en-US" sz="2200" spc="-1" dirty="0" err="1">
                <a:solidFill>
                  <a:srgbClr val="000000"/>
                </a:solidFill>
                <a:uFill>
                  <a:solidFill>
                    <a:srgbClr val="FFFFFF"/>
                  </a:solidFill>
                </a:uFill>
                <a:latin typeface="Times New Roman" panose="02020603050405020304" pitchFamily="18" charset="0"/>
                <a:cs typeface="Times New Roman" panose="02020603050405020304" pitchFamily="18" charset="0"/>
              </a:rPr>
              <a:t>DBScan</a:t>
            </a: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 </a:t>
            </a:r>
          </a:p>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Hierarchical clustering </a:t>
            </a:r>
          </a:p>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Principal Component Analysis </a:t>
            </a:r>
          </a:p>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t-Distributed Stochastic Neighbor Embedding </a:t>
            </a:r>
          </a:p>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Hidden Markov Models</a:t>
            </a:r>
          </a:p>
          <a:p>
            <a:pPr marL="512749" indent="-414772">
              <a:spcAft>
                <a:spcPts val="1283"/>
              </a:spcAft>
              <a:buClr>
                <a:srgbClr val="000000"/>
              </a:buClr>
              <a:buSzPct val="100000"/>
              <a:buFont typeface="Arial" panose="020B0604020202020204" pitchFamily="34" charset="0"/>
              <a:buChar char="•"/>
            </a:pPr>
            <a:r>
              <a:rPr lang="en-US"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Many others…</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6163-471A-DD58-5317-7850D80CC737}"/>
              </a:ext>
            </a:extLst>
          </p:cNvPr>
          <p:cNvSpPr>
            <a:spLocks noGrp="1"/>
          </p:cNvSpPr>
          <p:nvPr>
            <p:ph type="title"/>
          </p:nvPr>
        </p:nvSpPr>
        <p:spPr/>
        <p:txBody>
          <a:bodyPr/>
          <a:lstStyle/>
          <a:p>
            <a:pPr algn="ctr"/>
            <a:r>
              <a:rPr lang="en-US" dirty="0"/>
              <a:t>Limitations </a:t>
            </a:r>
          </a:p>
        </p:txBody>
      </p:sp>
      <p:sp>
        <p:nvSpPr>
          <p:cNvPr id="3" name="Text Placeholder 2">
            <a:extLst>
              <a:ext uri="{FF2B5EF4-FFF2-40B4-BE49-F238E27FC236}">
                <a16:creationId xmlns:a16="http://schemas.microsoft.com/office/drawing/2014/main" id="{7763F265-7C68-EB9F-5E77-086646861368}"/>
              </a:ext>
            </a:extLst>
          </p:cNvPr>
          <p:cNvSpPr>
            <a:spLocks noGrp="1"/>
          </p:cNvSpPr>
          <p:nvPr>
            <p:ph type="body"/>
          </p:nvPr>
        </p:nvSpPr>
        <p:spPr>
          <a:xfrm>
            <a:off x="867014" y="1791769"/>
            <a:ext cx="10971684" cy="1145010"/>
          </a:xfrm>
        </p:spPr>
        <p:txBody>
          <a:bodyPr>
            <a:normAutofit/>
          </a:bodyPr>
          <a:lstStyle/>
          <a:p>
            <a:pPr algn="l">
              <a:lnSpc>
                <a:spcPct val="150000"/>
              </a:lnSpc>
            </a:pPr>
            <a:r>
              <a:rPr lang="en-US" sz="2200" dirty="0">
                <a:solidFill>
                  <a:srgbClr val="000000"/>
                </a:solidFill>
                <a:latin typeface="Times New Roman" panose="02020603050405020304" pitchFamily="18" charset="0"/>
                <a:cs typeface="Times New Roman" panose="02020603050405020304" pitchFamily="18" charset="0"/>
              </a:rPr>
              <a:t>H</a:t>
            </a:r>
            <a:r>
              <a:rPr lang="en-US" sz="2200" b="0" i="0" dirty="0">
                <a:solidFill>
                  <a:srgbClr val="000000"/>
                </a:solidFill>
                <a:effectLst/>
                <a:latin typeface="Times New Roman" panose="02020603050405020304" pitchFamily="18" charset="0"/>
                <a:cs typeface="Times New Roman" panose="02020603050405020304" pitchFamily="18" charset="0"/>
              </a:rPr>
              <a:t>as </a:t>
            </a:r>
            <a:r>
              <a:rPr lang="en-US" sz="2200" b="0" dirty="0">
                <a:solidFill>
                  <a:srgbClr val="000000"/>
                </a:solidFill>
                <a:effectLst/>
                <a:latin typeface="Times New Roman" panose="02020603050405020304" pitchFamily="18" charset="0"/>
                <a:cs typeface="Times New Roman" panose="02020603050405020304" pitchFamily="18" charset="0"/>
              </a:rPr>
              <a:t>a limited area of applications (mostly for clustering purposes).</a:t>
            </a:r>
          </a:p>
          <a:p>
            <a:pPr>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9084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EF65-841F-0ECC-EBA1-DD91902EFEF6}"/>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FD0664F2-867D-47EF-3911-CC112DD90C7C}"/>
              </a:ext>
            </a:extLst>
          </p:cNvPr>
          <p:cNvSpPr>
            <a:spLocks noGrp="1"/>
          </p:cNvSpPr>
          <p:nvPr>
            <p:ph idx="1"/>
          </p:nvPr>
        </p:nvSpPr>
        <p:spPr/>
        <p:txBody>
          <a:bodyPr>
            <a:normAutofit/>
          </a:bodyPr>
          <a:lstStyle/>
          <a:p>
            <a:pPr marL="0" indent="0" algn="ctr">
              <a:buNone/>
            </a:pPr>
            <a:r>
              <a:rPr lang="en-US" sz="6000" b="1" dirty="0"/>
              <a:t>What is Unsupervised Learning?</a:t>
            </a:r>
          </a:p>
        </p:txBody>
      </p:sp>
    </p:spTree>
    <p:extLst>
      <p:ext uri="{BB962C8B-B14F-4D97-AF65-F5344CB8AC3E}">
        <p14:creationId xmlns:p14="http://schemas.microsoft.com/office/powerpoint/2010/main" val="935470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337B-F1E1-AF95-FA34-FB638597FAC6}"/>
              </a:ext>
            </a:extLst>
          </p:cNvPr>
          <p:cNvSpPr>
            <a:spLocks noGrp="1"/>
          </p:cNvSpPr>
          <p:nvPr>
            <p:ph type="title"/>
          </p:nvPr>
        </p:nvSpPr>
        <p:spPr>
          <a:xfrm>
            <a:off x="838200" y="365126"/>
            <a:ext cx="10515600" cy="892334"/>
          </a:xfrm>
        </p:spPr>
        <p:txBody>
          <a:bodyPr/>
          <a:lstStyle/>
          <a:p>
            <a:pPr algn="ctr"/>
            <a:r>
              <a:rPr lang="en-US" sz="4400" b="0" strike="noStrike" spc="-1" dirty="0">
                <a:solidFill>
                  <a:srgbClr val="000000"/>
                </a:solidFill>
                <a:uFill>
                  <a:solidFill>
                    <a:srgbClr val="FFFFFF"/>
                  </a:solidFill>
                </a:uFill>
                <a:latin typeface="Arial"/>
              </a:rPr>
              <a:t>What is artificial intelligence (AI)?</a:t>
            </a:r>
            <a:endParaRPr lang="en-US" dirty="0"/>
          </a:p>
        </p:txBody>
      </p:sp>
      <p:pic>
        <p:nvPicPr>
          <p:cNvPr id="4" name="Content Placeholder 3">
            <a:extLst>
              <a:ext uri="{FF2B5EF4-FFF2-40B4-BE49-F238E27FC236}">
                <a16:creationId xmlns:a16="http://schemas.microsoft.com/office/drawing/2014/main" id="{8D1C4F66-DE98-C220-21A2-733ED831668A}"/>
              </a:ext>
            </a:extLst>
          </p:cNvPr>
          <p:cNvPicPr>
            <a:picLocks noGrp="1"/>
          </p:cNvPicPr>
          <p:nvPr>
            <p:ph idx="1"/>
          </p:nvPr>
        </p:nvPicPr>
        <p:blipFill>
          <a:blip r:embed="rId2"/>
          <a:stretch/>
        </p:blipFill>
        <p:spPr>
          <a:xfrm>
            <a:off x="7226422" y="4471802"/>
            <a:ext cx="4512185" cy="2237822"/>
          </a:xfrm>
          <a:prstGeom prst="rect">
            <a:avLst/>
          </a:prstGeom>
          <a:ln>
            <a:noFill/>
          </a:ln>
        </p:spPr>
      </p:pic>
      <p:pic>
        <p:nvPicPr>
          <p:cNvPr id="1028" name="Picture 4" descr="234 I Robot Illustrations &amp; Clip Art - iStock">
            <a:extLst>
              <a:ext uri="{FF2B5EF4-FFF2-40B4-BE49-F238E27FC236}">
                <a16:creationId xmlns:a16="http://schemas.microsoft.com/office/drawing/2014/main" id="{F0348E83-B657-914D-BC2C-30E7953BB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45" y="4471802"/>
            <a:ext cx="4039339" cy="23861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95FE4DB-9F33-D6B7-C934-C21C2DE5260F}"/>
              </a:ext>
            </a:extLst>
          </p:cNvPr>
          <p:cNvSpPr txBox="1"/>
          <p:nvPr/>
        </p:nvSpPr>
        <p:spPr>
          <a:xfrm>
            <a:off x="521563" y="1257460"/>
            <a:ext cx="10832237" cy="3909853"/>
          </a:xfrm>
          <a:prstGeom prst="rect">
            <a:avLst/>
          </a:prstGeom>
          <a:noFill/>
        </p:spPr>
        <p:txBody>
          <a:bodyPr wrap="square">
            <a:spAutoFit/>
          </a:bodyPr>
          <a:lstStyle/>
          <a:p>
            <a:pPr marL="108000">
              <a:lnSpc>
                <a:spcPct val="150000"/>
              </a:lnSpc>
              <a:spcAft>
                <a:spcPts val="1414"/>
              </a:spcAft>
              <a:buClr>
                <a:srgbClr val="000000"/>
              </a:buClr>
              <a:buSzPct val="100000"/>
            </a:pPr>
            <a:r>
              <a:rPr lang="en-US" sz="20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The ultimate goal of artificial </a:t>
            </a:r>
            <a:r>
              <a:rPr lang="en-US" sz="2000" b="1"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intelligence is to build systems able to reach human intelligence levels</a:t>
            </a:r>
          </a:p>
          <a:p>
            <a:pPr algn="l">
              <a:lnSpc>
                <a:spcPct val="150000"/>
              </a:lnSpc>
            </a:pPr>
            <a:r>
              <a:rPr lang="en-US" sz="2000" cap="all" dirty="0">
                <a:solidFill>
                  <a:srgbClr val="00B050"/>
                </a:solidFill>
                <a:effectLst/>
                <a:latin typeface="Times New Roman" panose="02020603050405020304" pitchFamily="18" charset="0"/>
                <a:cs typeface="Times New Roman" panose="02020603050405020304" pitchFamily="18" charset="0"/>
              </a:rPr>
              <a:t>   ARTIFICIAL INTELLIGENCE DEFINED: FOUR TYPES OF APPROACHES</a:t>
            </a:r>
          </a:p>
          <a:p>
            <a:pPr marL="285750" indent="-285750" algn="l">
              <a:lnSpc>
                <a:spcPct val="150000"/>
              </a:lnSpc>
              <a:buFont typeface="Wingdings" panose="05000000000000000000" pitchFamily="2" charset="2"/>
              <a:buChar char="q"/>
            </a:pPr>
            <a:r>
              <a:rPr lang="en-US" sz="2000" b="0" dirty="0">
                <a:effectLst/>
                <a:latin typeface="Times New Roman" panose="02020603050405020304" pitchFamily="18" charset="0"/>
                <a:cs typeface="Times New Roman" panose="02020603050405020304" pitchFamily="18" charset="0"/>
              </a:rPr>
              <a:t>   Thinking humanly: mimicking thought based on the human mind.</a:t>
            </a:r>
          </a:p>
          <a:p>
            <a:pPr marL="285750" indent="-285750" algn="l">
              <a:lnSpc>
                <a:spcPct val="150000"/>
              </a:lnSpc>
              <a:buFont typeface="Wingdings" panose="05000000000000000000" pitchFamily="2" charset="2"/>
              <a:buChar char="q"/>
            </a:pPr>
            <a:r>
              <a:rPr lang="en-US" sz="2000" b="0" dirty="0">
                <a:effectLst/>
                <a:latin typeface="Times New Roman" panose="02020603050405020304" pitchFamily="18" charset="0"/>
                <a:cs typeface="Times New Roman" panose="02020603050405020304" pitchFamily="18" charset="0"/>
              </a:rPr>
              <a:t>   Thinking rationally: mimicking thought based on logical reasoning.</a:t>
            </a:r>
          </a:p>
          <a:p>
            <a:pPr marL="285750" indent="-285750" algn="l">
              <a:lnSpc>
                <a:spcPct val="150000"/>
              </a:lnSpc>
              <a:buFont typeface="Wingdings" panose="05000000000000000000" pitchFamily="2" charset="2"/>
              <a:buChar char="q"/>
            </a:pPr>
            <a:r>
              <a:rPr lang="en-US" sz="2000" b="0" dirty="0">
                <a:effectLst/>
                <a:latin typeface="Times New Roman" panose="02020603050405020304" pitchFamily="18" charset="0"/>
                <a:cs typeface="Times New Roman" panose="02020603050405020304" pitchFamily="18" charset="0"/>
              </a:rPr>
              <a:t>   Acting humanly: acting in a manner that mimics human behavior.</a:t>
            </a:r>
          </a:p>
          <a:p>
            <a:pPr marL="285750" indent="-285750" algn="l">
              <a:lnSpc>
                <a:spcPct val="150000"/>
              </a:lnSpc>
              <a:buFont typeface="Wingdings" panose="05000000000000000000" pitchFamily="2" charset="2"/>
              <a:buChar char="q"/>
            </a:pPr>
            <a:r>
              <a:rPr lang="en-US" sz="2000" b="0" dirty="0">
                <a:effectLst/>
                <a:latin typeface="Times New Roman" panose="02020603050405020304" pitchFamily="18" charset="0"/>
                <a:cs typeface="Times New Roman" panose="02020603050405020304" pitchFamily="18" charset="0"/>
              </a:rPr>
              <a:t>   Acting rationally: acting in a manner that is meant to achieve a particular goal.</a:t>
            </a:r>
          </a:p>
          <a:p>
            <a:pPr marL="450900" indent="-342900">
              <a:lnSpc>
                <a:spcPct val="150000"/>
              </a:lnSpc>
              <a:spcAft>
                <a:spcPts val="1414"/>
              </a:spcAft>
              <a:buClr>
                <a:srgbClr val="000000"/>
              </a:buClr>
              <a:buSzPct val="100000"/>
              <a:buFont typeface="Arial" panose="020B0604020202020204" pitchFamily="34" charset="0"/>
              <a:buChar char="•"/>
            </a:pPr>
            <a:endParaRPr lang="en-US" sz="20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750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267D-E0BB-E294-FE25-A75BE7DEFA6C}"/>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8C2DAB37-8B47-9EBC-CBFF-931CEE71E1E2}"/>
              </a:ext>
            </a:extLst>
          </p:cNvPr>
          <p:cNvSpPr>
            <a:spLocks noGrp="1"/>
          </p:cNvSpPr>
          <p:nvPr>
            <p:ph idx="1"/>
          </p:nvPr>
        </p:nvSpPr>
        <p:spPr/>
        <p:txBody>
          <a:bodyPr>
            <a:normAutofit/>
          </a:bodyPr>
          <a:lstStyle/>
          <a:p>
            <a:pPr marL="0" indent="0" algn="ctr">
              <a:buNone/>
            </a:pPr>
            <a:r>
              <a:rPr lang="en-US" sz="6000" b="1" dirty="0"/>
              <a:t>The types of Unsupervised Learning</a:t>
            </a:r>
          </a:p>
          <a:p>
            <a:pPr marL="0" indent="0" algn="ctr">
              <a:buNone/>
            </a:pPr>
            <a:endParaRPr lang="en-US" sz="6000" dirty="0"/>
          </a:p>
        </p:txBody>
      </p:sp>
    </p:spTree>
    <p:extLst>
      <p:ext uri="{BB962C8B-B14F-4D97-AF65-F5344CB8AC3E}">
        <p14:creationId xmlns:p14="http://schemas.microsoft.com/office/powerpoint/2010/main" val="41080938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B46B-5C4D-2E76-6A2A-A1843FAC8440}"/>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4931C230-30C7-C593-A1A2-39EEA2E2535C}"/>
              </a:ext>
            </a:extLst>
          </p:cNvPr>
          <p:cNvSpPr>
            <a:spLocks noGrp="1"/>
          </p:cNvSpPr>
          <p:nvPr>
            <p:ph idx="1"/>
          </p:nvPr>
        </p:nvSpPr>
        <p:spPr/>
        <p:txBody>
          <a:bodyPr>
            <a:normAutofit/>
          </a:bodyPr>
          <a:lstStyle/>
          <a:p>
            <a:pPr marL="0" indent="0" algn="ctr">
              <a:buNone/>
            </a:pPr>
            <a:r>
              <a:rPr lang="en-US" sz="6000" b="1" dirty="0"/>
              <a:t>Limitations of Unsupervised Learning</a:t>
            </a:r>
          </a:p>
          <a:p>
            <a:pPr marL="0" indent="0">
              <a:buNone/>
            </a:pPr>
            <a:endParaRPr lang="en-US" sz="6000" dirty="0"/>
          </a:p>
        </p:txBody>
      </p:sp>
    </p:spTree>
    <p:extLst>
      <p:ext uri="{BB962C8B-B14F-4D97-AF65-F5344CB8AC3E}">
        <p14:creationId xmlns:p14="http://schemas.microsoft.com/office/powerpoint/2010/main" val="449733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5AB5-E9EB-4624-85CD-23E374315F7B}"/>
              </a:ext>
            </a:extLst>
          </p:cNvPr>
          <p:cNvSpPr>
            <a:spLocks noGrp="1"/>
          </p:cNvSpPr>
          <p:nvPr>
            <p:ph type="title"/>
          </p:nvPr>
        </p:nvSpPr>
        <p:spPr/>
        <p:txBody>
          <a:bodyPr>
            <a:normAutofit fontScale="90000"/>
          </a:bodyPr>
          <a:lstStyle/>
          <a:p>
            <a:pPr algn="ctr"/>
            <a:r>
              <a:rPr lang="en-US" dirty="0"/>
              <a:t>Differences between supervised and unsupervised </a:t>
            </a:r>
          </a:p>
        </p:txBody>
      </p:sp>
      <p:graphicFrame>
        <p:nvGraphicFramePr>
          <p:cNvPr id="4" name="Table 4">
            <a:extLst>
              <a:ext uri="{FF2B5EF4-FFF2-40B4-BE49-F238E27FC236}">
                <a16:creationId xmlns:a16="http://schemas.microsoft.com/office/drawing/2014/main" id="{2C8A1948-F14D-A753-3443-6AEEB657C4C9}"/>
              </a:ext>
            </a:extLst>
          </p:cNvPr>
          <p:cNvGraphicFramePr>
            <a:graphicFrameLocks noGrp="1"/>
          </p:cNvGraphicFramePr>
          <p:nvPr>
            <p:extLst>
              <p:ext uri="{D42A27DB-BD31-4B8C-83A1-F6EECF244321}">
                <p14:modId xmlns:p14="http://schemas.microsoft.com/office/powerpoint/2010/main" val="1827971574"/>
              </p:ext>
            </p:extLst>
          </p:nvPr>
        </p:nvGraphicFramePr>
        <p:xfrm>
          <a:off x="585926" y="1696209"/>
          <a:ext cx="10995320" cy="4206240"/>
        </p:xfrm>
        <a:graphic>
          <a:graphicData uri="http://schemas.openxmlformats.org/drawingml/2006/table">
            <a:tbl>
              <a:tblPr firstRow="1" bandRow="1">
                <a:tableStyleId>{5940675A-B579-460E-94D1-54222C63F5DA}</a:tableStyleId>
              </a:tblPr>
              <a:tblGrid>
                <a:gridCol w="5509478">
                  <a:extLst>
                    <a:ext uri="{9D8B030D-6E8A-4147-A177-3AD203B41FA5}">
                      <a16:colId xmlns:a16="http://schemas.microsoft.com/office/drawing/2014/main" val="2574032659"/>
                    </a:ext>
                  </a:extLst>
                </a:gridCol>
                <a:gridCol w="5485842">
                  <a:extLst>
                    <a:ext uri="{9D8B030D-6E8A-4147-A177-3AD203B41FA5}">
                      <a16:colId xmlns:a16="http://schemas.microsoft.com/office/drawing/2014/main" val="1411964226"/>
                    </a:ext>
                  </a:extLst>
                </a:gridCol>
              </a:tblGrid>
              <a:tr h="370840">
                <a:tc>
                  <a:txBody>
                    <a:bodyPr/>
                    <a:lstStyle/>
                    <a:p>
                      <a:pPr algn="ctr"/>
                      <a:r>
                        <a:rPr lang="en-US" sz="2000" b="1" kern="1200" dirty="0">
                          <a:solidFill>
                            <a:schemeClr val="tx1"/>
                          </a:solidFill>
                          <a:effectLst/>
                          <a:latin typeface="Times New Roman" panose="02020603050405020304" pitchFamily="18" charset="0"/>
                          <a:cs typeface="Times New Roman" panose="02020603050405020304" pitchFamily="18" charset="0"/>
                        </a:rPr>
                        <a:t>Supervised Learning</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000" b="1" kern="1200" dirty="0">
                          <a:solidFill>
                            <a:schemeClr val="tx1"/>
                          </a:solidFill>
                          <a:effectLst/>
                          <a:latin typeface="Times New Roman" panose="02020603050405020304" pitchFamily="18" charset="0"/>
                          <a:cs typeface="Times New Roman" panose="02020603050405020304" pitchFamily="18" charset="0"/>
                        </a:rPr>
                        <a:t>Unsupervised Learning</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1461501"/>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algorithms are trained using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labeled data.</a:t>
                      </a:r>
                      <a:endParaRPr lang="en-US" sz="2000" b="1"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algorithms are trained using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unlabeled data.</a:t>
                      </a:r>
                      <a:endParaRPr 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27886704"/>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model takes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direct</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feedback</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to check if it is predicting correct output or not.</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model does not take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any feedback</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8530493"/>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model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predicts the output</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model finds the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hidden patterns in data.</a:t>
                      </a:r>
                      <a:endParaRPr 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20395032"/>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In supervised learning,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input data is provided to the model along with the output</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In unsupervised learning,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only input data is provided to the model</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48106469"/>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The goal of supervised learning is to train the model so that it can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predict the output </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when it is given new data.</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The goal of unsupervised learning is to find the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hidden patterns</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and useful insights from the unknown dataset.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2135846"/>
                  </a:ext>
                </a:extLst>
              </a:tr>
            </a:tbl>
          </a:graphicData>
        </a:graphic>
      </p:graphicFrame>
    </p:spTree>
    <p:extLst>
      <p:ext uri="{BB962C8B-B14F-4D97-AF65-F5344CB8AC3E}">
        <p14:creationId xmlns:p14="http://schemas.microsoft.com/office/powerpoint/2010/main" val="3567105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A4B1-7292-2B71-9E2B-8F4162C13B9F}"/>
              </a:ext>
            </a:extLst>
          </p:cNvPr>
          <p:cNvSpPr>
            <a:spLocks noGrp="1"/>
          </p:cNvSpPr>
          <p:nvPr>
            <p:ph type="title"/>
          </p:nvPr>
        </p:nvSpPr>
        <p:spPr/>
        <p:txBody>
          <a:bodyPr>
            <a:normAutofit fontScale="90000"/>
          </a:bodyPr>
          <a:lstStyle/>
          <a:p>
            <a:pPr algn="ctr"/>
            <a:r>
              <a:rPr lang="en-US" dirty="0"/>
              <a:t>Differences between supervised and unsupervised </a:t>
            </a:r>
          </a:p>
        </p:txBody>
      </p:sp>
      <p:graphicFrame>
        <p:nvGraphicFramePr>
          <p:cNvPr id="5" name="Table 4">
            <a:extLst>
              <a:ext uri="{FF2B5EF4-FFF2-40B4-BE49-F238E27FC236}">
                <a16:creationId xmlns:a16="http://schemas.microsoft.com/office/drawing/2014/main" id="{8FFDBA24-059E-4873-1255-F854331E3CBF}"/>
              </a:ext>
            </a:extLst>
          </p:cNvPr>
          <p:cNvGraphicFramePr>
            <a:graphicFrameLocks noGrp="1"/>
          </p:cNvGraphicFramePr>
          <p:nvPr>
            <p:extLst>
              <p:ext uri="{D42A27DB-BD31-4B8C-83A1-F6EECF244321}">
                <p14:modId xmlns:p14="http://schemas.microsoft.com/office/powerpoint/2010/main" val="3842227830"/>
              </p:ext>
            </p:extLst>
          </p:nvPr>
        </p:nvGraphicFramePr>
        <p:xfrm>
          <a:off x="746607" y="1563044"/>
          <a:ext cx="10697593" cy="4114800"/>
        </p:xfrm>
        <a:graphic>
          <a:graphicData uri="http://schemas.openxmlformats.org/drawingml/2006/table">
            <a:tbl>
              <a:tblPr firstRow="1" bandRow="1">
                <a:tableStyleId>{5940675A-B579-460E-94D1-54222C63F5DA}</a:tableStyleId>
              </a:tblPr>
              <a:tblGrid>
                <a:gridCol w="5382981">
                  <a:extLst>
                    <a:ext uri="{9D8B030D-6E8A-4147-A177-3AD203B41FA5}">
                      <a16:colId xmlns:a16="http://schemas.microsoft.com/office/drawing/2014/main" val="2574032659"/>
                    </a:ext>
                  </a:extLst>
                </a:gridCol>
                <a:gridCol w="5314612">
                  <a:extLst>
                    <a:ext uri="{9D8B030D-6E8A-4147-A177-3AD203B41FA5}">
                      <a16:colId xmlns:a16="http://schemas.microsoft.com/office/drawing/2014/main" val="1411964226"/>
                    </a:ext>
                  </a:extLst>
                </a:gridCol>
              </a:tblGrid>
              <a:tr h="370840">
                <a:tc>
                  <a:txBody>
                    <a:bodyPr/>
                    <a:lstStyle/>
                    <a:p>
                      <a:pPr algn="ctr"/>
                      <a:r>
                        <a:rPr lang="en-US" sz="2000" b="1" kern="1200" dirty="0">
                          <a:solidFill>
                            <a:schemeClr val="tx1"/>
                          </a:solidFill>
                          <a:effectLst/>
                          <a:latin typeface="Times New Roman" panose="02020603050405020304" pitchFamily="18" charset="0"/>
                          <a:cs typeface="Times New Roman" panose="02020603050405020304" pitchFamily="18" charset="0"/>
                        </a:rPr>
                        <a:t>Supervised Learning</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000" b="1" kern="1200" dirty="0">
                          <a:solidFill>
                            <a:schemeClr val="tx1"/>
                          </a:solidFill>
                          <a:effectLst/>
                          <a:latin typeface="Times New Roman" panose="02020603050405020304" pitchFamily="18" charset="0"/>
                          <a:cs typeface="Times New Roman" panose="02020603050405020304" pitchFamily="18" charset="0"/>
                        </a:rPr>
                        <a:t>Unsupervised Learning</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1461501"/>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needs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supervision</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to train the model.</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does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not need any supervision</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to train the model.</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27886704"/>
                  </a:ext>
                </a:extLst>
              </a:tr>
              <a:tr h="370840">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can be categorized in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Classification</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and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Regression</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problems.</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can be classified in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Clustering</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and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Associations</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problems.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8530493"/>
                  </a:ext>
                </a:extLst>
              </a:tr>
              <a:tr h="370840">
                <a:tc>
                  <a:txBody>
                    <a:bodyPr/>
                    <a:lstStyle/>
                    <a:p>
                      <a:pPr algn="l"/>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model produces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an accurate result.</a:t>
                      </a:r>
                      <a:endParaRPr lang="en-US" sz="2000" b="1" dirty="0">
                        <a:latin typeface="Times New Roman" panose="02020603050405020304" pitchFamily="18" charset="0"/>
                        <a:cs typeface="Times New Roman" panose="02020603050405020304" pitchFamily="18" charset="0"/>
                      </a:endParaRPr>
                    </a:p>
                  </a:txBody>
                  <a:tcPr/>
                </a:tc>
                <a:tc>
                  <a:txBody>
                    <a:bodyPr/>
                    <a:lstStyle/>
                    <a:p>
                      <a:pPr algn="l"/>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model may give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less accurate</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result as compared to supervised learning.</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48106469"/>
                  </a:ext>
                </a:extLst>
              </a:tr>
              <a:tr h="370840">
                <a:tc>
                  <a:txBody>
                    <a:bodyPr/>
                    <a:lstStyle/>
                    <a:p>
                      <a:pPr algn="l"/>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Supervised learning is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not close to true Artificial intelligence </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as in this, we first train the model for each data, and then only it can predict the correct output.</a:t>
                      </a:r>
                      <a:endParaRPr lang="en-US" sz="2000" dirty="0">
                        <a:latin typeface="Times New Roman" panose="02020603050405020304" pitchFamily="18" charset="0"/>
                        <a:cs typeface="Times New Roman" panose="02020603050405020304" pitchFamily="18" charset="0"/>
                      </a:endParaRPr>
                    </a:p>
                  </a:txBody>
                  <a:tcPr/>
                </a:tc>
                <a:tc>
                  <a:txBody>
                    <a:bodyPr/>
                    <a:lstStyle/>
                    <a:p>
                      <a:pPr algn="l"/>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Unsupervised learning is more </a:t>
                      </a:r>
                      <a:r>
                        <a:rPr lang="en-US" sz="2000" b="1" i="0" kern="1200" dirty="0">
                          <a:solidFill>
                            <a:schemeClr val="tx1"/>
                          </a:solidFill>
                          <a:effectLst/>
                          <a:latin typeface="Times New Roman" panose="02020603050405020304" pitchFamily="18" charset="0"/>
                          <a:ea typeface="+mn-ea"/>
                          <a:cs typeface="Times New Roman" panose="02020603050405020304" pitchFamily="18" charset="0"/>
                        </a:rPr>
                        <a:t>close to the true Artificial Intelligence</a:t>
                      </a:r>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 as it learns similarly as a child learns daily routine things by his experiences.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2135846"/>
                  </a:ext>
                </a:extLst>
              </a:tr>
            </a:tbl>
          </a:graphicData>
        </a:graphic>
      </p:graphicFrame>
    </p:spTree>
    <p:extLst>
      <p:ext uri="{BB962C8B-B14F-4D97-AF65-F5344CB8AC3E}">
        <p14:creationId xmlns:p14="http://schemas.microsoft.com/office/powerpoint/2010/main" val="29005802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5C2A-41AA-BBA6-8EC3-312F59494462}"/>
              </a:ext>
            </a:extLst>
          </p:cNvPr>
          <p:cNvSpPr>
            <a:spLocks noGrp="1"/>
          </p:cNvSpPr>
          <p:nvPr>
            <p:ph type="title"/>
          </p:nvPr>
        </p:nvSpPr>
        <p:spPr>
          <a:xfrm>
            <a:off x="369865" y="198032"/>
            <a:ext cx="10971684" cy="941034"/>
          </a:xfrm>
        </p:spPr>
        <p:txBody>
          <a:bodyPr/>
          <a:lstStyle/>
          <a:p>
            <a:pPr algn="ctr"/>
            <a:r>
              <a:rPr lang="en-US" sz="4400" b="0" strike="noStrike" spc="-1" dirty="0">
                <a:solidFill>
                  <a:srgbClr val="000000"/>
                </a:solidFill>
                <a:uFill>
                  <a:solidFill>
                    <a:srgbClr val="FFFFFF"/>
                  </a:solidFill>
                </a:uFill>
                <a:latin typeface="Arial"/>
              </a:rPr>
              <a:t>Semi-supervised</a:t>
            </a:r>
            <a:r>
              <a:rPr lang="en-US" dirty="0"/>
              <a:t> learning </a:t>
            </a:r>
          </a:p>
        </p:txBody>
      </p:sp>
      <p:sp>
        <p:nvSpPr>
          <p:cNvPr id="5" name="Rectangle: Rounded Corners 4">
            <a:extLst>
              <a:ext uri="{FF2B5EF4-FFF2-40B4-BE49-F238E27FC236}">
                <a16:creationId xmlns:a16="http://schemas.microsoft.com/office/drawing/2014/main" id="{F6ACC813-4BEE-C732-DE33-C2F850AE269A}"/>
              </a:ext>
            </a:extLst>
          </p:cNvPr>
          <p:cNvSpPr/>
          <p:nvPr/>
        </p:nvSpPr>
        <p:spPr>
          <a:xfrm>
            <a:off x="3950562" y="2192197"/>
            <a:ext cx="2201662" cy="94103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data is labeled </a:t>
            </a:r>
          </a:p>
        </p:txBody>
      </p:sp>
      <p:sp>
        <p:nvSpPr>
          <p:cNvPr id="6" name="Rectangle: Rounded Corners 5">
            <a:extLst>
              <a:ext uri="{FF2B5EF4-FFF2-40B4-BE49-F238E27FC236}">
                <a16:creationId xmlns:a16="http://schemas.microsoft.com/office/drawing/2014/main" id="{A1C870BE-1B6C-7276-2DDC-2584600DBDA2}"/>
              </a:ext>
            </a:extLst>
          </p:cNvPr>
          <p:cNvSpPr/>
          <p:nvPr/>
        </p:nvSpPr>
        <p:spPr>
          <a:xfrm>
            <a:off x="3950562" y="3508899"/>
            <a:ext cx="2201662" cy="9410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data is unlabeled </a:t>
            </a:r>
          </a:p>
        </p:txBody>
      </p:sp>
      <p:sp>
        <p:nvSpPr>
          <p:cNvPr id="7" name="Rectangle: Rounded Corners 6">
            <a:extLst>
              <a:ext uri="{FF2B5EF4-FFF2-40B4-BE49-F238E27FC236}">
                <a16:creationId xmlns:a16="http://schemas.microsoft.com/office/drawing/2014/main" id="{E2A56A2A-EF9D-1B45-B61E-0F679EB8CD85}"/>
              </a:ext>
            </a:extLst>
          </p:cNvPr>
          <p:cNvSpPr/>
          <p:nvPr/>
        </p:nvSpPr>
        <p:spPr>
          <a:xfrm>
            <a:off x="3968317" y="4825601"/>
            <a:ext cx="2201662" cy="70074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portion of data is labeled </a:t>
            </a:r>
          </a:p>
        </p:txBody>
      </p:sp>
      <p:sp>
        <p:nvSpPr>
          <p:cNvPr id="8" name="Rectangle: Rounded Corners 7">
            <a:extLst>
              <a:ext uri="{FF2B5EF4-FFF2-40B4-BE49-F238E27FC236}">
                <a16:creationId xmlns:a16="http://schemas.microsoft.com/office/drawing/2014/main" id="{0175295F-B195-543A-38F0-FEA9293238EF}"/>
              </a:ext>
            </a:extLst>
          </p:cNvPr>
          <p:cNvSpPr/>
          <p:nvPr/>
        </p:nvSpPr>
        <p:spPr>
          <a:xfrm>
            <a:off x="3968317" y="5639680"/>
            <a:ext cx="2201662" cy="70074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Lots of data is unlabeled </a:t>
            </a:r>
          </a:p>
        </p:txBody>
      </p:sp>
      <p:sp>
        <p:nvSpPr>
          <p:cNvPr id="9" name="TextBox 8">
            <a:extLst>
              <a:ext uri="{FF2B5EF4-FFF2-40B4-BE49-F238E27FC236}">
                <a16:creationId xmlns:a16="http://schemas.microsoft.com/office/drawing/2014/main" id="{3D2E2751-9E1A-542C-01C3-F58369DBCAA0}"/>
              </a:ext>
            </a:extLst>
          </p:cNvPr>
          <p:cNvSpPr txBox="1"/>
          <p:nvPr/>
        </p:nvSpPr>
        <p:spPr>
          <a:xfrm>
            <a:off x="1183100" y="2452185"/>
            <a:ext cx="2504212"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Supervised learning </a:t>
            </a:r>
          </a:p>
        </p:txBody>
      </p:sp>
      <p:sp>
        <p:nvSpPr>
          <p:cNvPr id="10" name="TextBox 9">
            <a:extLst>
              <a:ext uri="{FF2B5EF4-FFF2-40B4-BE49-F238E27FC236}">
                <a16:creationId xmlns:a16="http://schemas.microsoft.com/office/drawing/2014/main" id="{76C9B51A-BC60-616E-ED39-B1407B590378}"/>
              </a:ext>
            </a:extLst>
          </p:cNvPr>
          <p:cNvSpPr txBox="1"/>
          <p:nvPr/>
        </p:nvSpPr>
        <p:spPr>
          <a:xfrm>
            <a:off x="1183100" y="3794749"/>
            <a:ext cx="2800767"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Unsupervised learning </a:t>
            </a:r>
          </a:p>
        </p:txBody>
      </p:sp>
      <p:sp>
        <p:nvSpPr>
          <p:cNvPr id="11" name="TextBox 10">
            <a:extLst>
              <a:ext uri="{FF2B5EF4-FFF2-40B4-BE49-F238E27FC236}">
                <a16:creationId xmlns:a16="http://schemas.microsoft.com/office/drawing/2014/main" id="{E0D6BA3E-5A93-3EFB-6079-4848451D6836}"/>
              </a:ext>
            </a:extLst>
          </p:cNvPr>
          <p:cNvSpPr txBox="1"/>
          <p:nvPr/>
        </p:nvSpPr>
        <p:spPr>
          <a:xfrm>
            <a:off x="1955041" y="5203184"/>
            <a:ext cx="397866" cy="646331"/>
          </a:xfrm>
          <a:prstGeom prst="rect">
            <a:avLst/>
          </a:prstGeom>
          <a:noFill/>
        </p:spPr>
        <p:txBody>
          <a:bodyPr wrap="none" rtlCol="0">
            <a:spAutoFit/>
          </a:bodyPr>
          <a:lstStyle/>
          <a:p>
            <a:r>
              <a:rPr lang="en-US" sz="3600" dirty="0"/>
              <a:t>?</a:t>
            </a:r>
          </a:p>
        </p:txBody>
      </p:sp>
      <p:sp>
        <p:nvSpPr>
          <p:cNvPr id="12" name="TextBox 11">
            <a:extLst>
              <a:ext uri="{FF2B5EF4-FFF2-40B4-BE49-F238E27FC236}">
                <a16:creationId xmlns:a16="http://schemas.microsoft.com/office/drawing/2014/main" id="{7780C3E1-EC1E-4F50-E21A-413905E5DFC6}"/>
              </a:ext>
            </a:extLst>
          </p:cNvPr>
          <p:cNvSpPr txBox="1"/>
          <p:nvPr/>
        </p:nvSpPr>
        <p:spPr>
          <a:xfrm>
            <a:off x="4213439" y="1480965"/>
            <a:ext cx="2000548"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Training dataset</a:t>
            </a:r>
          </a:p>
        </p:txBody>
      </p:sp>
      <p:cxnSp>
        <p:nvCxnSpPr>
          <p:cNvPr id="14" name="Straight Arrow Connector 13">
            <a:extLst>
              <a:ext uri="{FF2B5EF4-FFF2-40B4-BE49-F238E27FC236}">
                <a16:creationId xmlns:a16="http://schemas.microsoft.com/office/drawing/2014/main" id="{B226B16A-D1ED-A9C4-AB14-6674CAA4A1AE}"/>
              </a:ext>
            </a:extLst>
          </p:cNvPr>
          <p:cNvCxnSpPr>
            <a:cxnSpLocks/>
            <a:stCxn id="5" idx="3"/>
          </p:cNvCxnSpPr>
          <p:nvPr/>
        </p:nvCxnSpPr>
        <p:spPr>
          <a:xfrm>
            <a:off x="6152224" y="2662714"/>
            <a:ext cx="23880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5507458-46B9-DEB3-4296-DD116A17D012}"/>
              </a:ext>
            </a:extLst>
          </p:cNvPr>
          <p:cNvCxnSpPr>
            <a:cxnSpLocks/>
          </p:cNvCxnSpPr>
          <p:nvPr/>
        </p:nvCxnSpPr>
        <p:spPr>
          <a:xfrm>
            <a:off x="6152224" y="3969211"/>
            <a:ext cx="23880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04C2647B-1D78-A03D-285F-413A46C55A46}"/>
              </a:ext>
            </a:extLst>
          </p:cNvPr>
          <p:cNvCxnSpPr>
            <a:cxnSpLocks/>
            <a:stCxn id="7" idx="3"/>
          </p:cNvCxnSpPr>
          <p:nvPr/>
        </p:nvCxnSpPr>
        <p:spPr>
          <a:xfrm>
            <a:off x="6169979" y="5175976"/>
            <a:ext cx="2370339" cy="4637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9D2E1251-F372-5F2F-D309-371CBD46000D}"/>
              </a:ext>
            </a:extLst>
          </p:cNvPr>
          <p:cNvCxnSpPr>
            <a:cxnSpLocks/>
            <a:stCxn id="8" idx="3"/>
          </p:cNvCxnSpPr>
          <p:nvPr/>
        </p:nvCxnSpPr>
        <p:spPr>
          <a:xfrm flipV="1">
            <a:off x="6169979" y="5639680"/>
            <a:ext cx="2370339" cy="3503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A41E2E6C-51D2-CFC9-B8E3-E4269C5B3ABD}"/>
              </a:ext>
            </a:extLst>
          </p:cNvPr>
          <p:cNvSpPr/>
          <p:nvPr/>
        </p:nvSpPr>
        <p:spPr>
          <a:xfrm>
            <a:off x="8540318" y="2241322"/>
            <a:ext cx="1624613" cy="8427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25" name="Oval 24">
            <a:extLst>
              <a:ext uri="{FF2B5EF4-FFF2-40B4-BE49-F238E27FC236}">
                <a16:creationId xmlns:a16="http://schemas.microsoft.com/office/drawing/2014/main" id="{759E6CC3-B43B-FEDC-E0C4-CF94E79058CE}"/>
              </a:ext>
            </a:extLst>
          </p:cNvPr>
          <p:cNvSpPr/>
          <p:nvPr/>
        </p:nvSpPr>
        <p:spPr>
          <a:xfrm>
            <a:off x="8540317" y="3547808"/>
            <a:ext cx="1624613" cy="8427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26" name="Oval 25">
            <a:extLst>
              <a:ext uri="{FF2B5EF4-FFF2-40B4-BE49-F238E27FC236}">
                <a16:creationId xmlns:a16="http://schemas.microsoft.com/office/drawing/2014/main" id="{4C276CF5-2E7A-16F8-74B0-94D62680537B}"/>
              </a:ext>
            </a:extLst>
          </p:cNvPr>
          <p:cNvSpPr/>
          <p:nvPr/>
        </p:nvSpPr>
        <p:spPr>
          <a:xfrm>
            <a:off x="8540317" y="5175975"/>
            <a:ext cx="1624613" cy="842782"/>
          </a:xfrm>
          <a:prstGeom prst="ellipse">
            <a:avLst/>
          </a:prstGeom>
          <a:solidFill>
            <a:srgbClr val="CBD7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Tree>
    <p:extLst>
      <p:ext uri="{BB962C8B-B14F-4D97-AF65-F5344CB8AC3E}">
        <p14:creationId xmlns:p14="http://schemas.microsoft.com/office/powerpoint/2010/main" val="13178248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ADEA-9397-9D4C-BAAF-3243B6788803}"/>
              </a:ext>
            </a:extLst>
          </p:cNvPr>
          <p:cNvSpPr>
            <a:spLocks noGrp="1"/>
          </p:cNvSpPr>
          <p:nvPr>
            <p:ph type="title"/>
          </p:nvPr>
        </p:nvSpPr>
        <p:spPr>
          <a:xfrm>
            <a:off x="838200" y="365126"/>
            <a:ext cx="10515600" cy="923330"/>
          </a:xfrm>
        </p:spPr>
        <p:txBody>
          <a:bodyPr>
            <a:normAutofit/>
          </a:bodyPr>
          <a:lstStyle/>
          <a:p>
            <a:pPr algn="ctr"/>
            <a:r>
              <a:rPr lang="en-US" sz="4400" b="0" strike="noStrike" spc="-1" dirty="0">
                <a:solidFill>
                  <a:srgbClr val="000000"/>
                </a:solidFill>
                <a:uFill>
                  <a:solidFill>
                    <a:srgbClr val="FFFFFF"/>
                  </a:solidFill>
                </a:uFill>
                <a:latin typeface="Arial"/>
              </a:rPr>
              <a:t>Semi-supervised</a:t>
            </a:r>
            <a:r>
              <a:rPr lang="en-US" dirty="0"/>
              <a:t> learning  </a:t>
            </a:r>
          </a:p>
        </p:txBody>
      </p:sp>
      <p:pic>
        <p:nvPicPr>
          <p:cNvPr id="4" name="Picture 3">
            <a:extLst>
              <a:ext uri="{FF2B5EF4-FFF2-40B4-BE49-F238E27FC236}">
                <a16:creationId xmlns:a16="http://schemas.microsoft.com/office/drawing/2014/main" id="{B6824DD4-C6E0-1C4D-BD80-78AC3D3FD784}"/>
              </a:ext>
            </a:extLst>
          </p:cNvPr>
          <p:cNvPicPr>
            <a:picLocks noChangeAspect="1"/>
          </p:cNvPicPr>
          <p:nvPr/>
        </p:nvPicPr>
        <p:blipFill>
          <a:blip r:embed="rId2"/>
          <a:stretch>
            <a:fillRect/>
          </a:stretch>
        </p:blipFill>
        <p:spPr>
          <a:xfrm>
            <a:off x="7002123" y="5283045"/>
            <a:ext cx="1419225" cy="314325"/>
          </a:xfrm>
          <a:prstGeom prst="rect">
            <a:avLst/>
          </a:prstGeom>
        </p:spPr>
      </p:pic>
      <p:pic>
        <p:nvPicPr>
          <p:cNvPr id="5" name="Picture 4">
            <a:extLst>
              <a:ext uri="{FF2B5EF4-FFF2-40B4-BE49-F238E27FC236}">
                <a16:creationId xmlns:a16="http://schemas.microsoft.com/office/drawing/2014/main" id="{CDE86BEC-2FC0-AD69-D3E7-98D91DF3E4E1}"/>
              </a:ext>
            </a:extLst>
          </p:cNvPr>
          <p:cNvPicPr>
            <a:picLocks noChangeAspect="1"/>
          </p:cNvPicPr>
          <p:nvPr/>
        </p:nvPicPr>
        <p:blipFill>
          <a:blip r:embed="rId3"/>
          <a:stretch>
            <a:fillRect/>
          </a:stretch>
        </p:blipFill>
        <p:spPr>
          <a:xfrm>
            <a:off x="5362113" y="3031964"/>
            <a:ext cx="6072326" cy="3179861"/>
          </a:xfrm>
          <a:prstGeom prst="rect">
            <a:avLst/>
          </a:prstGeom>
        </p:spPr>
      </p:pic>
      <p:sp>
        <p:nvSpPr>
          <p:cNvPr id="6" name="Rectangle: Rounded Corners 5">
            <a:extLst>
              <a:ext uri="{FF2B5EF4-FFF2-40B4-BE49-F238E27FC236}">
                <a16:creationId xmlns:a16="http://schemas.microsoft.com/office/drawing/2014/main" id="{4CEA2360-D777-37F2-3DDB-475F833931BF}"/>
              </a:ext>
            </a:extLst>
          </p:cNvPr>
          <p:cNvSpPr/>
          <p:nvPr/>
        </p:nvSpPr>
        <p:spPr>
          <a:xfrm>
            <a:off x="5282214" y="2938509"/>
            <a:ext cx="6500626" cy="3467191"/>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8" name="TextBox 7">
            <a:extLst>
              <a:ext uri="{FF2B5EF4-FFF2-40B4-BE49-F238E27FC236}">
                <a16:creationId xmlns:a16="http://schemas.microsoft.com/office/drawing/2014/main" id="{570CAD6B-6936-3986-A7DD-10897A4933BE}"/>
              </a:ext>
            </a:extLst>
          </p:cNvPr>
          <p:cNvSpPr txBox="1"/>
          <p:nvPr/>
        </p:nvSpPr>
        <p:spPr>
          <a:xfrm>
            <a:off x="526025" y="1482330"/>
            <a:ext cx="11139949" cy="1555041"/>
          </a:xfrm>
          <a:prstGeom prst="rect">
            <a:avLst/>
          </a:prstGeom>
          <a:noFill/>
        </p:spPr>
        <p:txBody>
          <a:bodyPr wrap="square">
            <a:spAutoFit/>
          </a:bodyPr>
          <a:lstStyle/>
          <a:p>
            <a:pPr>
              <a:lnSpc>
                <a:spcPct val="150000"/>
              </a:lnSpc>
            </a:pPr>
            <a:r>
              <a:rPr lang="en-US" sz="2200" dirty="0">
                <a:solidFill>
                  <a:srgbClr val="333333"/>
                </a:solidFill>
                <a:effectLst/>
                <a:latin typeface="Times New Roman" panose="02020603050405020304" pitchFamily="18" charset="0"/>
                <a:cs typeface="Times New Roman" panose="02020603050405020304" pitchFamily="18" charset="0"/>
              </a:rPr>
              <a:t>Semi-Supervised learning is a type of Machine Learning algorithm that represents the intermediate ground between Supervised and Unsupervised learning algorithms. It uses the combination of labeled and unlabeled datasets during the training period.</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59537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83855-0C9B-FB82-BE64-50489BAA02A0}"/>
              </a:ext>
            </a:extLst>
          </p:cNvPr>
          <p:cNvSpPr>
            <a:spLocks noGrp="1"/>
          </p:cNvSpPr>
          <p:nvPr>
            <p:ph type="title"/>
          </p:nvPr>
        </p:nvSpPr>
        <p:spPr/>
        <p:txBody>
          <a:bodyPr/>
          <a:lstStyle/>
          <a:p>
            <a:pPr algn="ctr"/>
            <a:r>
              <a:rPr lang="en-US" sz="4400" b="0" strike="noStrike" spc="-1" dirty="0">
                <a:solidFill>
                  <a:srgbClr val="000000"/>
                </a:solidFill>
                <a:uFill>
                  <a:solidFill>
                    <a:srgbClr val="FFFFFF"/>
                  </a:solidFill>
                </a:uFill>
                <a:latin typeface="Arial"/>
              </a:rPr>
              <a:t>Semi-supervised</a:t>
            </a:r>
            <a:r>
              <a:rPr lang="en-US" dirty="0"/>
              <a:t> learning </a:t>
            </a:r>
          </a:p>
        </p:txBody>
      </p:sp>
      <p:pic>
        <p:nvPicPr>
          <p:cNvPr id="1026" name="Picture 2">
            <a:extLst>
              <a:ext uri="{FF2B5EF4-FFF2-40B4-BE49-F238E27FC236}">
                <a16:creationId xmlns:a16="http://schemas.microsoft.com/office/drawing/2014/main" id="{82983438-B478-0A71-BF3B-6A5D5FE3A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50" y="1798988"/>
            <a:ext cx="10691344" cy="446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827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869B-7FC7-AD62-5F4C-43FEF82BC513}"/>
              </a:ext>
            </a:extLst>
          </p:cNvPr>
          <p:cNvSpPr>
            <a:spLocks noGrp="1"/>
          </p:cNvSpPr>
          <p:nvPr>
            <p:ph type="title"/>
          </p:nvPr>
        </p:nvSpPr>
        <p:spPr/>
        <p:txBody>
          <a:bodyPr/>
          <a:lstStyle/>
          <a:p>
            <a:pPr algn="ctr"/>
            <a:r>
              <a:rPr lang="en-US" sz="4400" b="0" strike="noStrike" spc="-1" dirty="0">
                <a:solidFill>
                  <a:srgbClr val="000000"/>
                </a:solidFill>
                <a:uFill>
                  <a:solidFill>
                    <a:srgbClr val="FFFFFF"/>
                  </a:solidFill>
                </a:uFill>
                <a:latin typeface="Arial"/>
              </a:rPr>
              <a:t>Semi-supervised</a:t>
            </a:r>
            <a:r>
              <a:rPr lang="en-US" dirty="0"/>
              <a:t> learning  self- training method. Step 1</a:t>
            </a:r>
          </a:p>
        </p:txBody>
      </p:sp>
      <p:sp>
        <p:nvSpPr>
          <p:cNvPr id="4" name="Rectangle: Rounded Corners 3">
            <a:extLst>
              <a:ext uri="{FF2B5EF4-FFF2-40B4-BE49-F238E27FC236}">
                <a16:creationId xmlns:a16="http://schemas.microsoft.com/office/drawing/2014/main" id="{C3FB29C4-A853-0784-15DE-DCB61DB9B05F}"/>
              </a:ext>
            </a:extLst>
          </p:cNvPr>
          <p:cNvSpPr/>
          <p:nvPr/>
        </p:nvSpPr>
        <p:spPr>
          <a:xfrm>
            <a:off x="2618912" y="2653836"/>
            <a:ext cx="2201662" cy="94103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small portion of data with human – made labels </a:t>
            </a:r>
          </a:p>
        </p:txBody>
      </p:sp>
      <p:cxnSp>
        <p:nvCxnSpPr>
          <p:cNvPr id="5" name="Straight Arrow Connector 4">
            <a:extLst>
              <a:ext uri="{FF2B5EF4-FFF2-40B4-BE49-F238E27FC236}">
                <a16:creationId xmlns:a16="http://schemas.microsoft.com/office/drawing/2014/main" id="{19DB695F-7873-30C9-2BC3-8AD8E1F0552C}"/>
              </a:ext>
            </a:extLst>
          </p:cNvPr>
          <p:cNvCxnSpPr>
            <a:cxnSpLocks/>
            <a:stCxn id="4" idx="3"/>
          </p:cNvCxnSpPr>
          <p:nvPr/>
        </p:nvCxnSpPr>
        <p:spPr>
          <a:xfrm>
            <a:off x="4820574" y="3124353"/>
            <a:ext cx="23880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0EE0E660-6F67-0679-EE94-09E2DF34BCDD}"/>
              </a:ext>
            </a:extLst>
          </p:cNvPr>
          <p:cNvSpPr/>
          <p:nvPr/>
        </p:nvSpPr>
        <p:spPr>
          <a:xfrm>
            <a:off x="7208668" y="2702961"/>
            <a:ext cx="1624613" cy="84278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classifier </a:t>
            </a:r>
          </a:p>
        </p:txBody>
      </p:sp>
      <p:sp>
        <p:nvSpPr>
          <p:cNvPr id="8" name="TextBox 7">
            <a:extLst>
              <a:ext uri="{FF2B5EF4-FFF2-40B4-BE49-F238E27FC236}">
                <a16:creationId xmlns:a16="http://schemas.microsoft.com/office/drawing/2014/main" id="{5352B155-8726-3085-DAC2-4C3D8C539B23}"/>
              </a:ext>
            </a:extLst>
          </p:cNvPr>
          <p:cNvSpPr txBox="1"/>
          <p:nvPr/>
        </p:nvSpPr>
        <p:spPr>
          <a:xfrm>
            <a:off x="703925" y="4331382"/>
            <a:ext cx="10721636" cy="1047210"/>
          </a:xfrm>
          <a:prstGeom prst="rect">
            <a:avLst/>
          </a:prstGeom>
          <a:noFill/>
        </p:spPr>
        <p:txBody>
          <a:bodyPr wrap="square">
            <a:spAutoFit/>
          </a:bodyPr>
          <a:lstStyle/>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Pick a small amount of labeled data, e.g., images showing cats and dogs with their respective tags, and use dataset to train a base model with the help of ordinary supervised methods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33038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77218-F2F2-A50C-B219-A1EE76E1C0AC}"/>
              </a:ext>
            </a:extLst>
          </p:cNvPr>
          <p:cNvSpPr>
            <a:spLocks noGrp="1"/>
          </p:cNvSpPr>
          <p:nvPr>
            <p:ph type="title"/>
          </p:nvPr>
        </p:nvSpPr>
        <p:spPr/>
        <p:txBody>
          <a:bodyPr/>
          <a:lstStyle/>
          <a:p>
            <a:pPr algn="ctr"/>
            <a:r>
              <a:rPr lang="en-US" sz="4400" b="0" strike="noStrike" spc="-1" dirty="0">
                <a:solidFill>
                  <a:srgbClr val="000000"/>
                </a:solidFill>
                <a:uFill>
                  <a:solidFill>
                    <a:srgbClr val="FFFFFF"/>
                  </a:solidFill>
                </a:uFill>
                <a:latin typeface="Arial"/>
              </a:rPr>
              <a:t>Semi-supervised</a:t>
            </a:r>
            <a:r>
              <a:rPr lang="en-US" dirty="0"/>
              <a:t> learning  self- training method. Step 2</a:t>
            </a:r>
          </a:p>
        </p:txBody>
      </p:sp>
      <p:sp>
        <p:nvSpPr>
          <p:cNvPr id="4" name="Rectangle: Rounded Corners 3">
            <a:extLst>
              <a:ext uri="{FF2B5EF4-FFF2-40B4-BE49-F238E27FC236}">
                <a16:creationId xmlns:a16="http://schemas.microsoft.com/office/drawing/2014/main" id="{CFF9CBC9-C5D0-33C4-2B70-32176276D490}"/>
              </a:ext>
            </a:extLst>
          </p:cNvPr>
          <p:cNvSpPr/>
          <p:nvPr/>
        </p:nvSpPr>
        <p:spPr>
          <a:xfrm>
            <a:off x="913659" y="2272097"/>
            <a:ext cx="2201662" cy="94103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lots of unlabeled data </a:t>
            </a:r>
          </a:p>
        </p:txBody>
      </p:sp>
      <p:cxnSp>
        <p:nvCxnSpPr>
          <p:cNvPr id="5" name="Straight Arrow Connector 4">
            <a:extLst>
              <a:ext uri="{FF2B5EF4-FFF2-40B4-BE49-F238E27FC236}">
                <a16:creationId xmlns:a16="http://schemas.microsoft.com/office/drawing/2014/main" id="{D700F4E6-8AEB-DFE0-4BA0-16B52A001A9B}"/>
              </a:ext>
            </a:extLst>
          </p:cNvPr>
          <p:cNvCxnSpPr>
            <a:cxnSpLocks/>
            <a:stCxn id="4" idx="3"/>
          </p:cNvCxnSpPr>
          <p:nvPr/>
        </p:nvCxnSpPr>
        <p:spPr>
          <a:xfrm>
            <a:off x="3115321" y="2742614"/>
            <a:ext cx="19175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F5532276-3EB6-E7E6-1EB2-F4BE2A6FA2B5}"/>
              </a:ext>
            </a:extLst>
          </p:cNvPr>
          <p:cNvSpPr/>
          <p:nvPr/>
        </p:nvSpPr>
        <p:spPr>
          <a:xfrm>
            <a:off x="5032898" y="2321222"/>
            <a:ext cx="2201662" cy="84278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classifier trained on labeled data</a:t>
            </a:r>
          </a:p>
        </p:txBody>
      </p:sp>
      <p:sp>
        <p:nvSpPr>
          <p:cNvPr id="7" name="Rectangle: Rounded Corners 6">
            <a:extLst>
              <a:ext uri="{FF2B5EF4-FFF2-40B4-BE49-F238E27FC236}">
                <a16:creationId xmlns:a16="http://schemas.microsoft.com/office/drawing/2014/main" id="{D2AD3F80-233B-C4B3-B6B0-DEBE9F8B0883}"/>
              </a:ext>
            </a:extLst>
          </p:cNvPr>
          <p:cNvSpPr/>
          <p:nvPr/>
        </p:nvSpPr>
        <p:spPr>
          <a:xfrm>
            <a:off x="9152137" y="2321222"/>
            <a:ext cx="2201662" cy="94103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prediction </a:t>
            </a:r>
            <a:r>
              <a:rPr lang="en-US" dirty="0">
                <a:sym typeface="Wingdings" panose="05000000000000000000" pitchFamily="2" charset="2"/>
              </a:rPr>
              <a:t></a:t>
            </a:r>
            <a:r>
              <a:rPr lang="en-US" dirty="0"/>
              <a:t>Pseudo - labels</a:t>
            </a:r>
          </a:p>
        </p:txBody>
      </p:sp>
      <p:cxnSp>
        <p:nvCxnSpPr>
          <p:cNvPr id="10" name="Straight Arrow Connector 9">
            <a:extLst>
              <a:ext uri="{FF2B5EF4-FFF2-40B4-BE49-F238E27FC236}">
                <a16:creationId xmlns:a16="http://schemas.microsoft.com/office/drawing/2014/main" id="{3055B3ED-08C4-6FFE-F421-6BB589C0AB09}"/>
              </a:ext>
            </a:extLst>
          </p:cNvPr>
          <p:cNvCxnSpPr>
            <a:cxnSpLocks/>
          </p:cNvCxnSpPr>
          <p:nvPr/>
        </p:nvCxnSpPr>
        <p:spPr>
          <a:xfrm>
            <a:off x="7234560" y="2742613"/>
            <a:ext cx="19175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D573520-BFC8-E486-6E9B-5632042AA29F}"/>
              </a:ext>
            </a:extLst>
          </p:cNvPr>
          <p:cNvSpPr txBox="1"/>
          <p:nvPr/>
        </p:nvSpPr>
        <p:spPr>
          <a:xfrm>
            <a:off x="557072" y="4208776"/>
            <a:ext cx="10796727" cy="2062872"/>
          </a:xfrm>
          <a:prstGeom prst="rect">
            <a:avLst/>
          </a:prstGeom>
          <a:noFill/>
        </p:spPr>
        <p:txBody>
          <a:bodyPr wrap="square">
            <a:spAutoFit/>
          </a:bodyPr>
          <a:lstStyle/>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Then applied the process known as </a:t>
            </a:r>
            <a:r>
              <a:rPr lang="en-US" sz="2200" b="0" i="1" dirty="0">
                <a:solidFill>
                  <a:srgbClr val="000000"/>
                </a:solidFill>
                <a:effectLst/>
                <a:latin typeface="Times New Roman" panose="02020603050405020304" pitchFamily="18" charset="0"/>
                <a:cs typeface="Times New Roman" panose="02020603050405020304" pitchFamily="18" charset="0"/>
              </a:rPr>
              <a:t>pseudo-labeling</a:t>
            </a:r>
            <a:r>
              <a:rPr lang="en-US" sz="2200" b="0" i="0" dirty="0">
                <a:solidFill>
                  <a:srgbClr val="000000"/>
                </a:solidFill>
                <a:effectLst/>
                <a:latin typeface="Times New Roman" panose="02020603050405020304" pitchFamily="18" charset="0"/>
                <a:cs typeface="Times New Roman" panose="02020603050405020304" pitchFamily="18" charset="0"/>
              </a:rPr>
              <a:t> — when take the partially trained model and use it to make predictions for the rest of the database which is yet unlabeled. The labels generated thereafter are called </a:t>
            </a:r>
            <a:r>
              <a:rPr lang="en-US" sz="2200" b="0" i="1" dirty="0">
                <a:solidFill>
                  <a:srgbClr val="000000"/>
                </a:solidFill>
                <a:effectLst/>
                <a:latin typeface="Times New Roman" panose="02020603050405020304" pitchFamily="18" charset="0"/>
                <a:cs typeface="Times New Roman" panose="02020603050405020304" pitchFamily="18" charset="0"/>
              </a:rPr>
              <a:t>pseudo</a:t>
            </a:r>
            <a:r>
              <a:rPr lang="en-US" sz="2200" b="0" i="0" dirty="0">
                <a:solidFill>
                  <a:srgbClr val="000000"/>
                </a:solidFill>
                <a:effectLst/>
                <a:latin typeface="Times New Roman" panose="02020603050405020304" pitchFamily="18" charset="0"/>
                <a:cs typeface="Times New Roman" panose="02020603050405020304" pitchFamily="18" charset="0"/>
              </a:rPr>
              <a:t> as they are produced based on the originally labeled data that has limitations.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7774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BC9E-BF7E-EBDA-0CE1-57C38A294725}"/>
              </a:ext>
            </a:extLst>
          </p:cNvPr>
          <p:cNvSpPr>
            <a:spLocks noGrp="1"/>
          </p:cNvSpPr>
          <p:nvPr>
            <p:ph type="title"/>
          </p:nvPr>
        </p:nvSpPr>
        <p:spPr/>
        <p:txBody>
          <a:bodyPr/>
          <a:lstStyle/>
          <a:p>
            <a:pPr algn="ctr"/>
            <a:r>
              <a:rPr lang="en-US" sz="4400" b="0" strike="noStrike" spc="-1" dirty="0">
                <a:solidFill>
                  <a:srgbClr val="000000"/>
                </a:solidFill>
                <a:uFill>
                  <a:solidFill>
                    <a:srgbClr val="FFFFFF"/>
                  </a:solidFill>
                </a:uFill>
                <a:latin typeface="Arial"/>
              </a:rPr>
              <a:t>Semi-supervised</a:t>
            </a:r>
            <a:r>
              <a:rPr lang="en-US" dirty="0"/>
              <a:t> learning  self- training method. Step 3</a:t>
            </a:r>
          </a:p>
        </p:txBody>
      </p:sp>
      <p:sp>
        <p:nvSpPr>
          <p:cNvPr id="4" name="Rectangle: Rounded Corners 3">
            <a:extLst>
              <a:ext uri="{FF2B5EF4-FFF2-40B4-BE49-F238E27FC236}">
                <a16:creationId xmlns:a16="http://schemas.microsoft.com/office/drawing/2014/main" id="{59BAF45E-79DD-A69A-51E1-CEDF392C5A5C}"/>
              </a:ext>
            </a:extLst>
          </p:cNvPr>
          <p:cNvSpPr/>
          <p:nvPr/>
        </p:nvSpPr>
        <p:spPr>
          <a:xfrm>
            <a:off x="665084" y="2240441"/>
            <a:ext cx="2201662" cy="6109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 labeled data</a:t>
            </a:r>
          </a:p>
        </p:txBody>
      </p:sp>
      <p:sp>
        <p:nvSpPr>
          <p:cNvPr id="5" name="Rectangle: Rounded Corners 4">
            <a:extLst>
              <a:ext uri="{FF2B5EF4-FFF2-40B4-BE49-F238E27FC236}">
                <a16:creationId xmlns:a16="http://schemas.microsoft.com/office/drawing/2014/main" id="{601F7179-DE40-7245-B795-2D309C09A10F}"/>
              </a:ext>
            </a:extLst>
          </p:cNvPr>
          <p:cNvSpPr/>
          <p:nvPr/>
        </p:nvSpPr>
        <p:spPr>
          <a:xfrm>
            <a:off x="665084" y="2997263"/>
            <a:ext cx="2201662" cy="61092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confident pseudo-labels </a:t>
            </a:r>
          </a:p>
        </p:txBody>
      </p:sp>
      <p:sp>
        <p:nvSpPr>
          <p:cNvPr id="6" name="Oval 5">
            <a:extLst>
              <a:ext uri="{FF2B5EF4-FFF2-40B4-BE49-F238E27FC236}">
                <a16:creationId xmlns:a16="http://schemas.microsoft.com/office/drawing/2014/main" id="{75CF874D-76FD-F82C-6548-660D64818623}"/>
              </a:ext>
            </a:extLst>
          </p:cNvPr>
          <p:cNvSpPr/>
          <p:nvPr/>
        </p:nvSpPr>
        <p:spPr>
          <a:xfrm>
            <a:off x="3675354" y="2354802"/>
            <a:ext cx="1136342" cy="1074198"/>
          </a:xfrm>
          <a:prstGeom prst="ellipse">
            <a:avLst/>
          </a:prstGeom>
          <a:solidFill>
            <a:srgbClr val="D084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data</a:t>
            </a:r>
          </a:p>
        </p:txBody>
      </p:sp>
      <p:sp>
        <p:nvSpPr>
          <p:cNvPr id="7" name="Oval 6">
            <a:extLst>
              <a:ext uri="{FF2B5EF4-FFF2-40B4-BE49-F238E27FC236}">
                <a16:creationId xmlns:a16="http://schemas.microsoft.com/office/drawing/2014/main" id="{A22A35AB-8886-EC88-2D72-55CCBEF5A2F5}"/>
              </a:ext>
            </a:extLst>
          </p:cNvPr>
          <p:cNvSpPr/>
          <p:nvPr/>
        </p:nvSpPr>
        <p:spPr>
          <a:xfrm>
            <a:off x="5620305" y="2440775"/>
            <a:ext cx="2458375" cy="905522"/>
          </a:xfrm>
          <a:prstGeom prst="ellipse">
            <a:avLst/>
          </a:prstGeom>
          <a:solidFill>
            <a:srgbClr val="D084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Improved classifier trained on new dataset</a:t>
            </a:r>
          </a:p>
        </p:txBody>
      </p:sp>
      <p:sp>
        <p:nvSpPr>
          <p:cNvPr id="8" name="Rectangle: Rounded Corners 7">
            <a:extLst>
              <a:ext uri="{FF2B5EF4-FFF2-40B4-BE49-F238E27FC236}">
                <a16:creationId xmlns:a16="http://schemas.microsoft.com/office/drawing/2014/main" id="{5FF1B651-AE57-1FA6-41F3-7D066083802D}"/>
              </a:ext>
            </a:extLst>
          </p:cNvPr>
          <p:cNvSpPr/>
          <p:nvPr/>
        </p:nvSpPr>
        <p:spPr>
          <a:xfrm>
            <a:off x="8736368" y="2440776"/>
            <a:ext cx="2458376" cy="905521"/>
          </a:xfrm>
          <a:prstGeom prst="roundRect">
            <a:avLst/>
          </a:prstGeom>
          <a:solidFill>
            <a:srgbClr val="D084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Predictions </a:t>
            </a:r>
          </a:p>
        </p:txBody>
      </p:sp>
      <p:sp>
        <p:nvSpPr>
          <p:cNvPr id="10" name="TextBox 9">
            <a:extLst>
              <a:ext uri="{FF2B5EF4-FFF2-40B4-BE49-F238E27FC236}">
                <a16:creationId xmlns:a16="http://schemas.microsoft.com/office/drawing/2014/main" id="{6C823A10-199A-4A23-E658-2A1850B504D9}"/>
              </a:ext>
            </a:extLst>
          </p:cNvPr>
          <p:cNvSpPr txBox="1"/>
          <p:nvPr/>
        </p:nvSpPr>
        <p:spPr>
          <a:xfrm>
            <a:off x="745725" y="4006634"/>
            <a:ext cx="10670958" cy="2062872"/>
          </a:xfrm>
          <a:prstGeom prst="rect">
            <a:avLst/>
          </a:prstGeom>
          <a:noFill/>
        </p:spPr>
        <p:txBody>
          <a:bodyPr wrap="square">
            <a:spAutoFit/>
          </a:bodyPr>
          <a:lstStyle/>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From this point, the most confident predictions made with model (for example, if the confidence of over 80 percent that a certain image shows a cat, not a dog). If any of the pseudo-labels exceed this confidence level, will be added into the labeled dataset and create a new, combined input to train an improved model.</a:t>
            </a:r>
          </a:p>
        </p:txBody>
      </p:sp>
      <p:cxnSp>
        <p:nvCxnSpPr>
          <p:cNvPr id="12" name="Straight Arrow Connector 11">
            <a:extLst>
              <a:ext uri="{FF2B5EF4-FFF2-40B4-BE49-F238E27FC236}">
                <a16:creationId xmlns:a16="http://schemas.microsoft.com/office/drawing/2014/main" id="{9902D401-4B8D-C70B-5661-293567A7E1A8}"/>
              </a:ext>
            </a:extLst>
          </p:cNvPr>
          <p:cNvCxnSpPr>
            <a:stCxn id="4" idx="3"/>
            <a:endCxn id="6" idx="2"/>
          </p:cNvCxnSpPr>
          <p:nvPr/>
        </p:nvCxnSpPr>
        <p:spPr>
          <a:xfrm>
            <a:off x="2866746" y="2545904"/>
            <a:ext cx="808608" cy="345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24092C1-56FD-FA38-86FD-116CEFB67138}"/>
              </a:ext>
            </a:extLst>
          </p:cNvPr>
          <p:cNvCxnSpPr>
            <a:stCxn id="5" idx="3"/>
          </p:cNvCxnSpPr>
          <p:nvPr/>
        </p:nvCxnSpPr>
        <p:spPr>
          <a:xfrm flipV="1">
            <a:off x="2866746" y="2920753"/>
            <a:ext cx="808608" cy="381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DE75A7A-2858-558D-FDCD-CF05B27A3053}"/>
              </a:ext>
            </a:extLst>
          </p:cNvPr>
          <p:cNvCxnSpPr>
            <a:stCxn id="6" idx="6"/>
            <a:endCxn id="7" idx="2"/>
          </p:cNvCxnSpPr>
          <p:nvPr/>
        </p:nvCxnSpPr>
        <p:spPr>
          <a:xfrm>
            <a:off x="4811696" y="2891901"/>
            <a:ext cx="808609" cy="1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30E795E-C6D1-CAB4-1B51-041E8D980AA9}"/>
              </a:ext>
            </a:extLst>
          </p:cNvPr>
          <p:cNvCxnSpPr>
            <a:stCxn id="7" idx="6"/>
            <a:endCxn id="8" idx="1"/>
          </p:cNvCxnSpPr>
          <p:nvPr/>
        </p:nvCxnSpPr>
        <p:spPr>
          <a:xfrm>
            <a:off x="8078680" y="2893536"/>
            <a:ext cx="65768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29747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642581"/>
          </a:xfrm>
        </p:spPr>
        <p:txBody>
          <a:bodyPr>
            <a:normAutofit fontScale="90000"/>
          </a:bodyPr>
          <a:lstStyle/>
          <a:p>
            <a:pPr algn="ctr"/>
            <a:r>
              <a:rPr lang="en-GB" altLang="ko-KR" dirty="0"/>
              <a:t>Goals of Artificial Intelligence</a:t>
            </a:r>
            <a:endParaRPr lang="ko-KR" altLang="en-US" dirty="0"/>
          </a:p>
        </p:txBody>
      </p:sp>
      <p:sp>
        <p:nvSpPr>
          <p:cNvPr id="3" name="내용 개체 틀 2"/>
          <p:cNvSpPr>
            <a:spLocks noGrp="1"/>
          </p:cNvSpPr>
          <p:nvPr>
            <p:ph idx="1"/>
          </p:nvPr>
        </p:nvSpPr>
        <p:spPr>
          <a:xfrm>
            <a:off x="838200" y="1101012"/>
            <a:ext cx="10515600" cy="5075951"/>
          </a:xfrm>
        </p:spPr>
        <p:txBody>
          <a:bodyPr>
            <a:normAutofit fontScale="92500" lnSpcReduction="20000"/>
          </a:bodyPr>
          <a:lstStyle/>
          <a:p>
            <a:pPr>
              <a:lnSpc>
                <a:spcPct val="150000"/>
              </a:lnSpc>
            </a:pPr>
            <a:r>
              <a:rPr lang="en-US" altLang="ko-KR" sz="2200" dirty="0">
                <a:latin typeface="Times New Roman" panose="02020603050405020304" pitchFamily="18" charset="0"/>
                <a:cs typeface="Times New Roman" panose="02020603050405020304" pitchFamily="18" charset="0"/>
              </a:rPr>
              <a:t>Replicate human intelligence</a:t>
            </a:r>
          </a:p>
          <a:p>
            <a:pPr>
              <a:lnSpc>
                <a:spcPct val="150000"/>
              </a:lnSpc>
            </a:pPr>
            <a:r>
              <a:rPr lang="en-US" altLang="ko-KR" sz="2200" dirty="0">
                <a:latin typeface="Times New Roman" panose="02020603050405020304" pitchFamily="18" charset="0"/>
                <a:cs typeface="Times New Roman" panose="02020603050405020304" pitchFamily="18" charset="0"/>
              </a:rPr>
              <a:t>Solve Knowledge-intensive tasks</a:t>
            </a:r>
          </a:p>
          <a:p>
            <a:pPr>
              <a:lnSpc>
                <a:spcPct val="150000"/>
              </a:lnSpc>
            </a:pPr>
            <a:r>
              <a:rPr lang="en-US" altLang="ko-KR" sz="2200" dirty="0">
                <a:latin typeface="Times New Roman" panose="02020603050405020304" pitchFamily="18" charset="0"/>
                <a:cs typeface="Times New Roman" panose="02020603050405020304" pitchFamily="18" charset="0"/>
              </a:rPr>
              <a:t>An intelligent connection of perception and action</a:t>
            </a:r>
          </a:p>
          <a:p>
            <a:pPr>
              <a:lnSpc>
                <a:spcPct val="150000"/>
              </a:lnSpc>
            </a:pPr>
            <a:r>
              <a:rPr lang="en-US" altLang="ko-KR" sz="2200" dirty="0">
                <a:latin typeface="Times New Roman" panose="02020603050405020304" pitchFamily="18" charset="0"/>
                <a:cs typeface="Times New Roman" panose="02020603050405020304" pitchFamily="18" charset="0"/>
              </a:rPr>
              <a:t>Building a machine which can perform tasks that requires human intelligence such as:</a:t>
            </a:r>
          </a:p>
          <a:p>
            <a:pPr lvl="1">
              <a:lnSpc>
                <a:spcPct val="150000"/>
              </a:lnSpc>
            </a:pPr>
            <a:r>
              <a:rPr lang="en-US" altLang="ko-KR" sz="2200" dirty="0">
                <a:latin typeface="Times New Roman" panose="02020603050405020304" pitchFamily="18" charset="0"/>
                <a:cs typeface="Times New Roman" panose="02020603050405020304" pitchFamily="18" charset="0"/>
              </a:rPr>
              <a:t>Proving a theorem</a:t>
            </a:r>
          </a:p>
          <a:p>
            <a:pPr lvl="1">
              <a:lnSpc>
                <a:spcPct val="150000"/>
              </a:lnSpc>
            </a:pPr>
            <a:r>
              <a:rPr lang="en-US" altLang="ko-KR" sz="2200" dirty="0">
                <a:latin typeface="Times New Roman" panose="02020603050405020304" pitchFamily="18" charset="0"/>
                <a:cs typeface="Times New Roman" panose="02020603050405020304" pitchFamily="18" charset="0"/>
              </a:rPr>
              <a:t>Playing chess</a:t>
            </a:r>
          </a:p>
          <a:p>
            <a:pPr lvl="1">
              <a:lnSpc>
                <a:spcPct val="150000"/>
              </a:lnSpc>
            </a:pPr>
            <a:r>
              <a:rPr lang="en-US" altLang="ko-KR" sz="2200" dirty="0">
                <a:latin typeface="Times New Roman" panose="02020603050405020304" pitchFamily="18" charset="0"/>
                <a:cs typeface="Times New Roman" panose="02020603050405020304" pitchFamily="18" charset="0"/>
              </a:rPr>
              <a:t>Plan some surgical operation</a:t>
            </a:r>
          </a:p>
          <a:p>
            <a:pPr lvl="1">
              <a:lnSpc>
                <a:spcPct val="150000"/>
              </a:lnSpc>
            </a:pPr>
            <a:r>
              <a:rPr lang="en-US" altLang="ko-KR" sz="2200" dirty="0">
                <a:latin typeface="Times New Roman" panose="02020603050405020304" pitchFamily="18" charset="0"/>
                <a:cs typeface="Times New Roman" panose="02020603050405020304" pitchFamily="18" charset="0"/>
              </a:rPr>
              <a:t>Driving a car in traffic</a:t>
            </a:r>
          </a:p>
          <a:p>
            <a:pPr>
              <a:lnSpc>
                <a:spcPct val="150000"/>
              </a:lnSpc>
            </a:pPr>
            <a:r>
              <a:rPr lang="en-US" altLang="ko-KR" sz="2200" dirty="0">
                <a:latin typeface="Times New Roman" panose="02020603050405020304" pitchFamily="18" charset="0"/>
                <a:cs typeface="Times New Roman" panose="02020603050405020304" pitchFamily="18" charset="0"/>
              </a:rPr>
              <a:t>Creating some system which can exhibit intelligent behavior, learn new things by itself, demonstrate, explain, and can advise to its user.</a:t>
            </a:r>
          </a:p>
        </p:txBody>
      </p:sp>
    </p:spTree>
    <p:extLst>
      <p:ext uri="{BB962C8B-B14F-4D97-AF65-F5344CB8AC3E}">
        <p14:creationId xmlns:p14="http://schemas.microsoft.com/office/powerpoint/2010/main" val="1577147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FBAA-9F2C-C677-995F-048E16D8CEBD}"/>
              </a:ext>
            </a:extLst>
          </p:cNvPr>
          <p:cNvSpPr>
            <a:spLocks noGrp="1"/>
          </p:cNvSpPr>
          <p:nvPr>
            <p:ph type="title"/>
          </p:nvPr>
        </p:nvSpPr>
        <p:spPr/>
        <p:txBody>
          <a:bodyPr/>
          <a:lstStyle/>
          <a:p>
            <a:pPr algn="ctr"/>
            <a:r>
              <a:rPr lang="en-US" sz="4400" b="0" strike="noStrike" spc="-1" dirty="0">
                <a:solidFill>
                  <a:srgbClr val="000000"/>
                </a:solidFill>
                <a:uFill>
                  <a:solidFill>
                    <a:srgbClr val="FFFFFF"/>
                  </a:solidFill>
                </a:uFill>
                <a:latin typeface="Arial"/>
              </a:rPr>
              <a:t>Semi-supervised learning. Example </a:t>
            </a:r>
            <a:endParaRPr lang="en-US" dirty="0"/>
          </a:p>
        </p:txBody>
      </p:sp>
      <p:sp>
        <p:nvSpPr>
          <p:cNvPr id="3" name="Content Placeholder 2">
            <a:extLst>
              <a:ext uri="{FF2B5EF4-FFF2-40B4-BE49-F238E27FC236}">
                <a16:creationId xmlns:a16="http://schemas.microsoft.com/office/drawing/2014/main" id="{D88FAEBA-C138-48F7-DDB3-B00C89FBF2FA}"/>
              </a:ext>
            </a:extLst>
          </p:cNvPr>
          <p:cNvSpPr>
            <a:spLocks noGrp="1"/>
          </p:cNvSpPr>
          <p:nvPr>
            <p:ph idx="1"/>
          </p:nvPr>
        </p:nvSpPr>
        <p:spPr/>
        <p:txBody>
          <a:bodyPr>
            <a:normAutofit/>
          </a:bodyPr>
          <a:lstStyle/>
          <a:p>
            <a:pPr>
              <a:lnSpc>
                <a:spcPct val="150000"/>
              </a:lnSpc>
            </a:pPr>
            <a:r>
              <a:rPr lang="en-US" sz="22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rPr>
              <a:t>Example 1: object recognition in images, some of which are annotated with corresponding class labels</a:t>
            </a:r>
          </a:p>
          <a:p>
            <a:pPr>
              <a:lnSpc>
                <a:spcPct val="150000"/>
              </a:lnSpc>
            </a:pPr>
            <a:endParaRPr lang="en-US"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885F4A5-72E1-8CD8-616D-5B5DF93A60B7}"/>
              </a:ext>
            </a:extLst>
          </p:cNvPr>
          <p:cNvPicPr/>
          <p:nvPr/>
        </p:nvPicPr>
        <p:blipFill>
          <a:blip r:embed="rId2"/>
          <a:stretch/>
        </p:blipFill>
        <p:spPr>
          <a:xfrm>
            <a:off x="1401134" y="4562195"/>
            <a:ext cx="2108880" cy="1382040"/>
          </a:xfrm>
          <a:prstGeom prst="rect">
            <a:avLst/>
          </a:prstGeom>
          <a:ln>
            <a:noFill/>
          </a:ln>
        </p:spPr>
      </p:pic>
      <p:pic>
        <p:nvPicPr>
          <p:cNvPr id="5" name="Picture 4">
            <a:extLst>
              <a:ext uri="{FF2B5EF4-FFF2-40B4-BE49-F238E27FC236}">
                <a16:creationId xmlns:a16="http://schemas.microsoft.com/office/drawing/2014/main" id="{DEF61D8C-C2CA-7A10-4BFE-5DF886BD94D8}"/>
              </a:ext>
            </a:extLst>
          </p:cNvPr>
          <p:cNvPicPr/>
          <p:nvPr/>
        </p:nvPicPr>
        <p:blipFill>
          <a:blip r:embed="rId3"/>
          <a:stretch/>
        </p:blipFill>
        <p:spPr>
          <a:xfrm>
            <a:off x="4986734" y="4572635"/>
            <a:ext cx="1742040" cy="1737360"/>
          </a:xfrm>
          <a:prstGeom prst="rect">
            <a:avLst/>
          </a:prstGeom>
          <a:ln>
            <a:noFill/>
          </a:ln>
        </p:spPr>
      </p:pic>
      <p:pic>
        <p:nvPicPr>
          <p:cNvPr id="6" name="Picture 5">
            <a:extLst>
              <a:ext uri="{FF2B5EF4-FFF2-40B4-BE49-F238E27FC236}">
                <a16:creationId xmlns:a16="http://schemas.microsoft.com/office/drawing/2014/main" id="{EF3A3037-133D-1014-BA68-82A5EAE45B8C}"/>
              </a:ext>
            </a:extLst>
          </p:cNvPr>
          <p:cNvPicPr/>
          <p:nvPr/>
        </p:nvPicPr>
        <p:blipFill>
          <a:blip r:embed="rId4"/>
          <a:stretch/>
        </p:blipFill>
        <p:spPr>
          <a:xfrm>
            <a:off x="7804814" y="4719515"/>
            <a:ext cx="1971720" cy="1495080"/>
          </a:xfrm>
          <a:prstGeom prst="rect">
            <a:avLst/>
          </a:prstGeom>
          <a:ln>
            <a:noFill/>
          </a:ln>
        </p:spPr>
      </p:pic>
      <p:sp>
        <p:nvSpPr>
          <p:cNvPr id="7" name="CustomShape 3">
            <a:extLst>
              <a:ext uri="{FF2B5EF4-FFF2-40B4-BE49-F238E27FC236}">
                <a16:creationId xmlns:a16="http://schemas.microsoft.com/office/drawing/2014/main" id="{5345F238-569C-53D2-F42B-6810E56C5E2B}"/>
              </a:ext>
            </a:extLst>
          </p:cNvPr>
          <p:cNvSpPr/>
          <p:nvPr/>
        </p:nvSpPr>
        <p:spPr>
          <a:xfrm>
            <a:off x="8087774" y="5852795"/>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8" name="CustomShape 4">
            <a:extLst>
              <a:ext uri="{FF2B5EF4-FFF2-40B4-BE49-F238E27FC236}">
                <a16:creationId xmlns:a16="http://schemas.microsoft.com/office/drawing/2014/main" id="{E0303B8D-A40E-9F72-7851-E39BB8C51ADB}"/>
              </a:ext>
            </a:extLst>
          </p:cNvPr>
          <p:cNvSpPr/>
          <p:nvPr/>
        </p:nvSpPr>
        <p:spPr>
          <a:xfrm>
            <a:off x="5155934" y="6071675"/>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9" name="CustomShape 5">
            <a:extLst>
              <a:ext uri="{FF2B5EF4-FFF2-40B4-BE49-F238E27FC236}">
                <a16:creationId xmlns:a16="http://schemas.microsoft.com/office/drawing/2014/main" id="{AB8EA448-B861-FA75-95A5-DB2ADA4730A1}"/>
              </a:ext>
            </a:extLst>
          </p:cNvPr>
          <p:cNvSpPr/>
          <p:nvPr/>
        </p:nvSpPr>
        <p:spPr>
          <a:xfrm>
            <a:off x="1778414" y="5741915"/>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pic>
        <p:nvPicPr>
          <p:cNvPr id="10" name="Picture 9">
            <a:extLst>
              <a:ext uri="{FF2B5EF4-FFF2-40B4-BE49-F238E27FC236}">
                <a16:creationId xmlns:a16="http://schemas.microsoft.com/office/drawing/2014/main" id="{D3A08D17-7CA0-FABF-F2C1-53848B0804AD}"/>
              </a:ext>
            </a:extLst>
          </p:cNvPr>
          <p:cNvPicPr/>
          <p:nvPr/>
        </p:nvPicPr>
        <p:blipFill>
          <a:blip r:embed="rId5"/>
          <a:stretch/>
        </p:blipFill>
        <p:spPr>
          <a:xfrm>
            <a:off x="1977494" y="3178715"/>
            <a:ext cx="2377440" cy="1585080"/>
          </a:xfrm>
          <a:prstGeom prst="rect">
            <a:avLst/>
          </a:prstGeom>
          <a:ln>
            <a:noFill/>
          </a:ln>
        </p:spPr>
      </p:pic>
      <p:pic>
        <p:nvPicPr>
          <p:cNvPr id="11" name="Picture 10">
            <a:extLst>
              <a:ext uri="{FF2B5EF4-FFF2-40B4-BE49-F238E27FC236}">
                <a16:creationId xmlns:a16="http://schemas.microsoft.com/office/drawing/2014/main" id="{A144E856-0E35-87B6-199B-2DB65750BCD6}"/>
              </a:ext>
            </a:extLst>
          </p:cNvPr>
          <p:cNvPicPr/>
          <p:nvPr/>
        </p:nvPicPr>
        <p:blipFill>
          <a:blip r:embed="rId6"/>
          <a:stretch/>
        </p:blipFill>
        <p:spPr>
          <a:xfrm>
            <a:off x="5929214" y="3228395"/>
            <a:ext cx="1438200" cy="1901160"/>
          </a:xfrm>
          <a:prstGeom prst="rect">
            <a:avLst/>
          </a:prstGeom>
          <a:ln>
            <a:noFill/>
          </a:ln>
        </p:spPr>
      </p:pic>
      <p:pic>
        <p:nvPicPr>
          <p:cNvPr id="12" name="Picture 11">
            <a:extLst>
              <a:ext uri="{FF2B5EF4-FFF2-40B4-BE49-F238E27FC236}">
                <a16:creationId xmlns:a16="http://schemas.microsoft.com/office/drawing/2014/main" id="{327551DE-C7A4-38BD-BFF6-8E712CB8ADF4}"/>
              </a:ext>
            </a:extLst>
          </p:cNvPr>
          <p:cNvPicPr/>
          <p:nvPr/>
        </p:nvPicPr>
        <p:blipFill>
          <a:blip r:embed="rId7"/>
          <a:stretch/>
        </p:blipFill>
        <p:spPr>
          <a:xfrm>
            <a:off x="9226094" y="3353675"/>
            <a:ext cx="1343880" cy="2010240"/>
          </a:xfrm>
          <a:prstGeom prst="rect">
            <a:avLst/>
          </a:prstGeom>
          <a:ln>
            <a:noFill/>
          </a:ln>
        </p:spPr>
      </p:pic>
    </p:spTree>
    <p:extLst>
      <p:ext uri="{BB962C8B-B14F-4D97-AF65-F5344CB8AC3E}">
        <p14:creationId xmlns:p14="http://schemas.microsoft.com/office/powerpoint/2010/main" val="12753226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205A-34B9-48E2-084E-09B46F8C07A1}"/>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28B11736-7703-F6C3-32BD-F78DCCCE88C6}"/>
              </a:ext>
            </a:extLst>
          </p:cNvPr>
          <p:cNvSpPr>
            <a:spLocks noGrp="1"/>
          </p:cNvSpPr>
          <p:nvPr>
            <p:ph idx="1"/>
          </p:nvPr>
        </p:nvSpPr>
        <p:spPr/>
        <p:txBody>
          <a:bodyPr>
            <a:normAutofit/>
          </a:bodyPr>
          <a:lstStyle/>
          <a:p>
            <a:pPr marL="0" indent="0" algn="ctr">
              <a:buNone/>
            </a:pPr>
            <a:r>
              <a:rPr lang="en-US" sz="6000" b="1" dirty="0"/>
              <a:t>What is Semi-Supervised Learning?</a:t>
            </a:r>
          </a:p>
        </p:txBody>
      </p:sp>
    </p:spTree>
    <p:extLst>
      <p:ext uri="{BB962C8B-B14F-4D97-AF65-F5344CB8AC3E}">
        <p14:creationId xmlns:p14="http://schemas.microsoft.com/office/powerpoint/2010/main" val="1818066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2033-D10E-4A7E-12DD-812FECFD0A83}"/>
              </a:ext>
            </a:extLst>
          </p:cNvPr>
          <p:cNvSpPr>
            <a:spLocks noGrp="1"/>
          </p:cNvSpPr>
          <p:nvPr>
            <p:ph type="title"/>
          </p:nvPr>
        </p:nvSpPr>
        <p:spPr/>
        <p:txBody>
          <a:bodyPr/>
          <a:lstStyle/>
          <a:p>
            <a:pPr algn="ctr">
              <a:buClr>
                <a:srgbClr val="000000"/>
              </a:buClr>
              <a:buSzPct val="45000"/>
            </a:pPr>
            <a:r>
              <a:rPr lang="en-US" sz="4400" spc="-1" dirty="0">
                <a:solidFill>
                  <a:srgbClr val="000000"/>
                </a:solidFill>
                <a:uFill>
                  <a:solidFill>
                    <a:srgbClr val="FFFFFF"/>
                  </a:solidFill>
                </a:uFill>
              </a:rPr>
              <a:t>Reinforcement learning</a:t>
            </a:r>
          </a:p>
        </p:txBody>
      </p:sp>
      <p:pic>
        <p:nvPicPr>
          <p:cNvPr id="6146" name="Picture 2" descr="Machine learning – IEEE PES Dayananda Sagar College OF Engineering,  Bangalore">
            <a:extLst>
              <a:ext uri="{FF2B5EF4-FFF2-40B4-BE49-F238E27FC236}">
                <a16:creationId xmlns:a16="http://schemas.microsoft.com/office/drawing/2014/main" id="{D069F368-9A5A-81D5-E676-10E1F8EC0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667" y="3301430"/>
            <a:ext cx="5943600" cy="3362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BC7392-C7FB-307B-C917-B67E363F5DE7}"/>
              </a:ext>
            </a:extLst>
          </p:cNvPr>
          <p:cNvSpPr txBox="1"/>
          <p:nvPr/>
        </p:nvSpPr>
        <p:spPr>
          <a:xfrm>
            <a:off x="597023" y="1559757"/>
            <a:ext cx="10411288" cy="2123658"/>
          </a:xfrm>
          <a:prstGeom prst="rect">
            <a:avLst/>
          </a:prstGeom>
          <a:noFill/>
        </p:spPr>
        <p:txBody>
          <a:bodyPr wrap="square">
            <a:spAutoFit/>
          </a:bodyPr>
          <a:lstStyle/>
          <a:p>
            <a:pPr algn="just">
              <a:lnSpc>
                <a:spcPct val="150000"/>
              </a:lnSpc>
            </a:pPr>
            <a:r>
              <a:rPr lang="en-US" sz="2200" b="0" i="0" dirty="0">
                <a:solidFill>
                  <a:srgbClr val="000000"/>
                </a:solidFill>
                <a:effectLst/>
                <a:latin typeface="Times New Roman" panose="02020603050405020304" pitchFamily="18" charset="0"/>
                <a:cs typeface="Times New Roman" panose="02020603050405020304" pitchFamily="18" charset="0"/>
              </a:rPr>
              <a:t>Reinforcement Learning is a feedback-based Machine learning technique in which an agent learns to behave in an environment by performing the actions and seeing the results of actions. For each good action, the agent </a:t>
            </a:r>
            <a:r>
              <a:rPr lang="en-US" sz="2200" b="1" i="0" dirty="0">
                <a:solidFill>
                  <a:srgbClr val="000000"/>
                </a:solidFill>
                <a:effectLst/>
                <a:latin typeface="Times New Roman" panose="02020603050405020304" pitchFamily="18" charset="0"/>
                <a:cs typeface="Times New Roman" panose="02020603050405020304" pitchFamily="18" charset="0"/>
              </a:rPr>
              <a:t>gets positive feedback,</a:t>
            </a:r>
            <a:r>
              <a:rPr lang="en-US" sz="2200" b="0" i="0" dirty="0">
                <a:solidFill>
                  <a:srgbClr val="000000"/>
                </a:solidFill>
                <a:effectLst/>
                <a:latin typeface="Times New Roman" panose="02020603050405020304" pitchFamily="18" charset="0"/>
                <a:cs typeface="Times New Roman" panose="02020603050405020304" pitchFamily="18" charset="0"/>
              </a:rPr>
              <a:t> and for each bad action, the agent </a:t>
            </a:r>
            <a:r>
              <a:rPr lang="en-US" sz="2200" b="1" i="0" dirty="0">
                <a:solidFill>
                  <a:srgbClr val="000000"/>
                </a:solidFill>
                <a:effectLst/>
                <a:latin typeface="Times New Roman" panose="02020603050405020304" pitchFamily="18" charset="0"/>
                <a:cs typeface="Times New Roman" panose="02020603050405020304" pitchFamily="18" charset="0"/>
              </a:rPr>
              <a:t>gets negative feedback </a:t>
            </a:r>
            <a:r>
              <a:rPr lang="en-US" sz="2200" b="0" i="0" dirty="0">
                <a:solidFill>
                  <a:srgbClr val="000000"/>
                </a:solidFill>
                <a:effectLst/>
                <a:latin typeface="Times New Roman" panose="02020603050405020304" pitchFamily="18" charset="0"/>
                <a:cs typeface="Times New Roman" panose="02020603050405020304" pitchFamily="18" charset="0"/>
              </a:rPr>
              <a:t>or penalty.</a:t>
            </a:r>
          </a:p>
        </p:txBody>
      </p:sp>
    </p:spTree>
    <p:extLst>
      <p:ext uri="{BB962C8B-B14F-4D97-AF65-F5344CB8AC3E}">
        <p14:creationId xmlns:p14="http://schemas.microsoft.com/office/powerpoint/2010/main" val="16437700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EA584-707F-42B9-FC50-D57F882FCFB5}"/>
              </a:ext>
            </a:extLst>
          </p:cNvPr>
          <p:cNvSpPr>
            <a:spLocks noGrp="1"/>
          </p:cNvSpPr>
          <p:nvPr>
            <p:ph type="title"/>
          </p:nvPr>
        </p:nvSpPr>
        <p:spPr>
          <a:xfrm>
            <a:off x="838200" y="465417"/>
            <a:ext cx="10515600" cy="762339"/>
          </a:xfrm>
        </p:spPr>
        <p:txBody>
          <a:bodyPr/>
          <a:lstStyle/>
          <a:p>
            <a:pPr algn="ctr"/>
            <a:r>
              <a:rPr lang="en-US" sz="4400" spc="-1" dirty="0">
                <a:solidFill>
                  <a:srgbClr val="000000"/>
                </a:solidFill>
                <a:uFill>
                  <a:solidFill>
                    <a:srgbClr val="FFFFFF"/>
                  </a:solidFill>
                </a:uFill>
              </a:rPr>
              <a:t>Reinforcement learning</a:t>
            </a:r>
            <a:endParaRPr lang="en-US" dirty="0"/>
          </a:p>
        </p:txBody>
      </p:sp>
      <p:pic>
        <p:nvPicPr>
          <p:cNvPr id="4" name="Picture 3">
            <a:extLst>
              <a:ext uri="{FF2B5EF4-FFF2-40B4-BE49-F238E27FC236}">
                <a16:creationId xmlns:a16="http://schemas.microsoft.com/office/drawing/2014/main" id="{779578E4-DCF0-591E-805F-18B2EE235B1E}"/>
              </a:ext>
            </a:extLst>
          </p:cNvPr>
          <p:cNvPicPr>
            <a:picLocks noChangeAspect="1"/>
          </p:cNvPicPr>
          <p:nvPr/>
        </p:nvPicPr>
        <p:blipFill>
          <a:blip r:embed="rId2"/>
          <a:stretch>
            <a:fillRect/>
          </a:stretch>
        </p:blipFill>
        <p:spPr>
          <a:xfrm>
            <a:off x="456201" y="2205647"/>
            <a:ext cx="1716004" cy="3891548"/>
          </a:xfrm>
          <a:prstGeom prst="rect">
            <a:avLst/>
          </a:prstGeom>
        </p:spPr>
      </p:pic>
      <p:sp>
        <p:nvSpPr>
          <p:cNvPr id="5" name="TextBox 4">
            <a:extLst>
              <a:ext uri="{FF2B5EF4-FFF2-40B4-BE49-F238E27FC236}">
                <a16:creationId xmlns:a16="http://schemas.microsoft.com/office/drawing/2014/main" id="{E6479219-536A-8025-BCD5-15144B1BE42D}"/>
              </a:ext>
            </a:extLst>
          </p:cNvPr>
          <p:cNvSpPr txBox="1"/>
          <p:nvPr/>
        </p:nvSpPr>
        <p:spPr>
          <a:xfrm>
            <a:off x="756124" y="1898458"/>
            <a:ext cx="789768" cy="369332"/>
          </a:xfrm>
          <a:prstGeom prst="rect">
            <a:avLst/>
          </a:prstGeom>
          <a:noFill/>
        </p:spPr>
        <p:txBody>
          <a:bodyPr wrap="none" rtlCol="0">
            <a:spAutoFit/>
          </a:bodyPr>
          <a:lstStyle/>
          <a:p>
            <a:r>
              <a:rPr lang="en-US" dirty="0"/>
              <a:t>Agent </a:t>
            </a:r>
          </a:p>
        </p:txBody>
      </p:sp>
      <p:sp>
        <p:nvSpPr>
          <p:cNvPr id="6" name="TextBox 5">
            <a:extLst>
              <a:ext uri="{FF2B5EF4-FFF2-40B4-BE49-F238E27FC236}">
                <a16:creationId xmlns:a16="http://schemas.microsoft.com/office/drawing/2014/main" id="{CD88F003-0A53-65C5-C125-EF6C02863B60}"/>
              </a:ext>
            </a:extLst>
          </p:cNvPr>
          <p:cNvSpPr txBox="1"/>
          <p:nvPr/>
        </p:nvSpPr>
        <p:spPr>
          <a:xfrm>
            <a:off x="1851019" y="3273387"/>
            <a:ext cx="862737" cy="369332"/>
          </a:xfrm>
          <a:prstGeom prst="rect">
            <a:avLst/>
          </a:prstGeom>
          <a:noFill/>
        </p:spPr>
        <p:txBody>
          <a:bodyPr wrap="none" rtlCol="0">
            <a:spAutoFit/>
          </a:bodyPr>
          <a:lstStyle/>
          <a:p>
            <a:r>
              <a:rPr lang="en-US" dirty="0"/>
              <a:t>2*2 = ?</a:t>
            </a:r>
          </a:p>
        </p:txBody>
      </p:sp>
      <p:cxnSp>
        <p:nvCxnSpPr>
          <p:cNvPr id="8" name="Straight Arrow Connector 7">
            <a:extLst>
              <a:ext uri="{FF2B5EF4-FFF2-40B4-BE49-F238E27FC236}">
                <a16:creationId xmlns:a16="http://schemas.microsoft.com/office/drawing/2014/main" id="{5CFF3029-F3E2-4F08-F08D-CB87CDA1C4D2}"/>
              </a:ext>
            </a:extLst>
          </p:cNvPr>
          <p:cNvCxnSpPr/>
          <p:nvPr/>
        </p:nvCxnSpPr>
        <p:spPr>
          <a:xfrm>
            <a:off x="3017247" y="3320078"/>
            <a:ext cx="36929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835D339-A86C-B0DC-BDD3-57405AAF1217}"/>
              </a:ext>
            </a:extLst>
          </p:cNvPr>
          <p:cNvSpPr txBox="1"/>
          <p:nvPr/>
        </p:nvSpPr>
        <p:spPr>
          <a:xfrm>
            <a:off x="3448616" y="2973849"/>
            <a:ext cx="3243067" cy="369332"/>
          </a:xfrm>
          <a:prstGeom prst="rect">
            <a:avLst/>
          </a:prstGeom>
          <a:noFill/>
        </p:spPr>
        <p:txBody>
          <a:bodyPr wrap="none" rtlCol="0">
            <a:spAutoFit/>
          </a:bodyPr>
          <a:lstStyle/>
          <a:p>
            <a:r>
              <a:rPr lang="en-US" dirty="0">
                <a:solidFill>
                  <a:srgbClr val="FF0000"/>
                </a:solidFill>
              </a:rPr>
              <a:t>Action</a:t>
            </a:r>
            <a:r>
              <a:rPr lang="en-US" dirty="0"/>
              <a:t>. Calculation method 1: 5  </a:t>
            </a:r>
          </a:p>
        </p:txBody>
      </p:sp>
      <p:pic>
        <p:nvPicPr>
          <p:cNvPr id="6148" name="Picture 4" descr="Feedback Icon&quot; Images – Browse 1,392 Stock Photos, Vectors, and Video |  Adobe Stock">
            <a:extLst>
              <a:ext uri="{FF2B5EF4-FFF2-40B4-BE49-F238E27FC236}">
                <a16:creationId xmlns:a16="http://schemas.microsoft.com/office/drawing/2014/main" id="{348C059F-CADD-A4CB-D904-4667A688F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686" y="2656655"/>
            <a:ext cx="3834312" cy="11570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4533C5D-DE01-BF0B-24C3-DA2B45EAF078}"/>
              </a:ext>
            </a:extLst>
          </p:cNvPr>
          <p:cNvSpPr/>
          <p:nvPr/>
        </p:nvSpPr>
        <p:spPr>
          <a:xfrm>
            <a:off x="9969623" y="2919893"/>
            <a:ext cx="764051" cy="5693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EAF9EF0-2D10-3F3C-4560-3AF398CA2D27}"/>
              </a:ext>
            </a:extLst>
          </p:cNvPr>
          <p:cNvSpPr txBox="1"/>
          <p:nvPr/>
        </p:nvSpPr>
        <p:spPr>
          <a:xfrm>
            <a:off x="8498205" y="2033949"/>
            <a:ext cx="1122230" cy="369332"/>
          </a:xfrm>
          <a:prstGeom prst="rect">
            <a:avLst/>
          </a:prstGeom>
          <a:noFill/>
        </p:spPr>
        <p:txBody>
          <a:bodyPr wrap="none" rtlCol="0">
            <a:spAutoFit/>
          </a:bodyPr>
          <a:lstStyle/>
          <a:p>
            <a:r>
              <a:rPr lang="en-US" dirty="0"/>
              <a:t>Feedback </a:t>
            </a:r>
          </a:p>
        </p:txBody>
      </p:sp>
      <p:cxnSp>
        <p:nvCxnSpPr>
          <p:cNvPr id="12" name="Straight Arrow Connector 11">
            <a:extLst>
              <a:ext uri="{FF2B5EF4-FFF2-40B4-BE49-F238E27FC236}">
                <a16:creationId xmlns:a16="http://schemas.microsoft.com/office/drawing/2014/main" id="{80DF62E3-F5AA-AFB6-5DEF-6FB665AC55D7}"/>
              </a:ext>
            </a:extLst>
          </p:cNvPr>
          <p:cNvCxnSpPr/>
          <p:nvPr/>
        </p:nvCxnSpPr>
        <p:spPr>
          <a:xfrm>
            <a:off x="3035759" y="4171477"/>
            <a:ext cx="36929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F69A7DB-2459-43B7-79C2-9232767A3442}"/>
              </a:ext>
            </a:extLst>
          </p:cNvPr>
          <p:cNvSpPr txBox="1"/>
          <p:nvPr/>
        </p:nvSpPr>
        <p:spPr>
          <a:xfrm>
            <a:off x="3467128" y="3825248"/>
            <a:ext cx="3243067" cy="369332"/>
          </a:xfrm>
          <a:prstGeom prst="rect">
            <a:avLst/>
          </a:prstGeom>
          <a:noFill/>
        </p:spPr>
        <p:txBody>
          <a:bodyPr wrap="none" rtlCol="0">
            <a:spAutoFit/>
          </a:bodyPr>
          <a:lstStyle/>
          <a:p>
            <a:r>
              <a:rPr lang="en-US" dirty="0">
                <a:solidFill>
                  <a:srgbClr val="FF0000"/>
                </a:solidFill>
              </a:rPr>
              <a:t>Action</a:t>
            </a:r>
            <a:r>
              <a:rPr lang="en-US" dirty="0"/>
              <a:t>. Calculation method 2: 3  </a:t>
            </a:r>
          </a:p>
        </p:txBody>
      </p:sp>
      <p:cxnSp>
        <p:nvCxnSpPr>
          <p:cNvPr id="14" name="Straight Arrow Connector 13">
            <a:extLst>
              <a:ext uri="{FF2B5EF4-FFF2-40B4-BE49-F238E27FC236}">
                <a16:creationId xmlns:a16="http://schemas.microsoft.com/office/drawing/2014/main" id="{397E7F6E-20AB-9FEC-0A73-3BE93333DF67}"/>
              </a:ext>
            </a:extLst>
          </p:cNvPr>
          <p:cNvCxnSpPr/>
          <p:nvPr/>
        </p:nvCxnSpPr>
        <p:spPr>
          <a:xfrm>
            <a:off x="3017247" y="5014439"/>
            <a:ext cx="36929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F12FF71-A85C-F1B7-1515-3C6557225A81}"/>
              </a:ext>
            </a:extLst>
          </p:cNvPr>
          <p:cNvSpPr txBox="1"/>
          <p:nvPr/>
        </p:nvSpPr>
        <p:spPr>
          <a:xfrm>
            <a:off x="3512519" y="4653546"/>
            <a:ext cx="3243067" cy="369332"/>
          </a:xfrm>
          <a:prstGeom prst="rect">
            <a:avLst/>
          </a:prstGeom>
          <a:noFill/>
        </p:spPr>
        <p:txBody>
          <a:bodyPr wrap="none" rtlCol="0">
            <a:spAutoFit/>
          </a:bodyPr>
          <a:lstStyle/>
          <a:p>
            <a:r>
              <a:rPr lang="en-US" dirty="0">
                <a:solidFill>
                  <a:srgbClr val="FF0000"/>
                </a:solidFill>
              </a:rPr>
              <a:t>Action</a:t>
            </a:r>
            <a:r>
              <a:rPr lang="en-US" dirty="0"/>
              <a:t>. Calculation method 3: 4  </a:t>
            </a:r>
          </a:p>
        </p:txBody>
      </p:sp>
      <p:pic>
        <p:nvPicPr>
          <p:cNvPr id="16" name="Picture 4" descr="Feedback Icon&quot; Images – Browse 1,392 Stock Photos, Vectors, and Video |  Adobe Stock">
            <a:extLst>
              <a:ext uri="{FF2B5EF4-FFF2-40B4-BE49-F238E27FC236}">
                <a16:creationId xmlns:a16="http://schemas.microsoft.com/office/drawing/2014/main" id="{F54FAA8A-5DEE-F323-AEF3-C3BE320AA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013" y="3532736"/>
            <a:ext cx="3834312" cy="115704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0EFFB8D-AB11-0C36-7915-7716FBB0AF7B}"/>
              </a:ext>
            </a:extLst>
          </p:cNvPr>
          <p:cNvSpPr/>
          <p:nvPr/>
        </p:nvSpPr>
        <p:spPr>
          <a:xfrm>
            <a:off x="9297737" y="3800604"/>
            <a:ext cx="764051" cy="5693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8" name="Picture 4" descr="Feedback Icon&quot; Images – Browse 1,392 Stock Photos, Vectors, and Video |  Adobe Stock">
            <a:extLst>
              <a:ext uri="{FF2B5EF4-FFF2-40B4-BE49-F238E27FC236}">
                <a16:creationId xmlns:a16="http://schemas.microsoft.com/office/drawing/2014/main" id="{143A0FC1-3478-8531-A6A3-8676F14F0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482" y="4408817"/>
            <a:ext cx="3834312" cy="115704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A71A13F5-B8BE-4878-525B-3C1C11C9C8E5}"/>
              </a:ext>
            </a:extLst>
          </p:cNvPr>
          <p:cNvSpPr/>
          <p:nvPr/>
        </p:nvSpPr>
        <p:spPr>
          <a:xfrm>
            <a:off x="7250858" y="4689779"/>
            <a:ext cx="764051" cy="5693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99406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CBB-1447-1D28-0981-E3073F8BA0DD}"/>
              </a:ext>
            </a:extLst>
          </p:cNvPr>
          <p:cNvSpPr>
            <a:spLocks noGrp="1"/>
          </p:cNvSpPr>
          <p:nvPr>
            <p:ph type="title"/>
          </p:nvPr>
        </p:nvSpPr>
        <p:spPr>
          <a:xfrm>
            <a:off x="838200" y="365126"/>
            <a:ext cx="10515600" cy="1073058"/>
          </a:xfrm>
        </p:spPr>
        <p:txBody>
          <a:bodyPr/>
          <a:lstStyle/>
          <a:p>
            <a:pPr algn="ctr"/>
            <a:r>
              <a:rPr lang="en-US" sz="4400" spc="-1" dirty="0">
                <a:solidFill>
                  <a:srgbClr val="000000"/>
                </a:solidFill>
                <a:uFill>
                  <a:solidFill>
                    <a:srgbClr val="FFFFFF"/>
                  </a:solidFill>
                </a:uFill>
              </a:rPr>
              <a:t>Reinforcement learning</a:t>
            </a:r>
            <a:endParaRPr lang="en-US" dirty="0"/>
          </a:p>
        </p:txBody>
      </p:sp>
      <p:sp>
        <p:nvSpPr>
          <p:cNvPr id="3" name="Content Placeholder 2">
            <a:extLst>
              <a:ext uri="{FF2B5EF4-FFF2-40B4-BE49-F238E27FC236}">
                <a16:creationId xmlns:a16="http://schemas.microsoft.com/office/drawing/2014/main" id="{438BD160-8CEB-D993-D604-B68DB689A52E}"/>
              </a:ext>
            </a:extLst>
          </p:cNvPr>
          <p:cNvSpPr>
            <a:spLocks noGrp="1"/>
          </p:cNvSpPr>
          <p:nvPr>
            <p:ph idx="1"/>
          </p:nvPr>
        </p:nvSpPr>
        <p:spPr/>
        <p:txBody>
          <a:bodyPr>
            <a:noAutofit/>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In Reinforcement Learning, the </a:t>
            </a:r>
            <a:r>
              <a:rPr lang="en-US" sz="2200" b="1" i="0" dirty="0">
                <a:solidFill>
                  <a:srgbClr val="000000"/>
                </a:solidFill>
                <a:effectLst/>
                <a:latin typeface="Times New Roman" panose="02020603050405020304" pitchFamily="18" charset="0"/>
                <a:cs typeface="Times New Roman" panose="02020603050405020304" pitchFamily="18" charset="0"/>
              </a:rPr>
              <a:t>agent learns automatically using feedbacks </a:t>
            </a:r>
            <a:r>
              <a:rPr lang="en-US" sz="2200" b="0" i="0" dirty="0">
                <a:solidFill>
                  <a:srgbClr val="000000"/>
                </a:solidFill>
                <a:effectLst/>
                <a:latin typeface="Times New Roman" panose="02020603050405020304" pitchFamily="18" charset="0"/>
                <a:cs typeface="Times New Roman" panose="02020603050405020304" pitchFamily="18" charset="0"/>
              </a:rPr>
              <a:t>without any </a:t>
            </a:r>
            <a:r>
              <a:rPr lang="en-US" sz="2200" b="1" i="0" dirty="0">
                <a:solidFill>
                  <a:srgbClr val="000000"/>
                </a:solidFill>
                <a:effectLst/>
                <a:latin typeface="Times New Roman" panose="02020603050405020304" pitchFamily="18" charset="0"/>
                <a:cs typeface="Times New Roman" panose="02020603050405020304" pitchFamily="18" charset="0"/>
              </a:rPr>
              <a:t>labeled</a:t>
            </a:r>
            <a:r>
              <a:rPr lang="en-US" sz="2200" b="0" i="0" dirty="0">
                <a:solidFill>
                  <a:srgbClr val="000000"/>
                </a:solidFill>
                <a:effectLst/>
                <a:latin typeface="Times New Roman" panose="02020603050405020304" pitchFamily="18" charset="0"/>
                <a:cs typeface="Times New Roman" panose="02020603050405020304" pitchFamily="18" charset="0"/>
              </a:rPr>
              <a:t> data, unlike </a:t>
            </a:r>
            <a:r>
              <a:rPr lang="en-US" sz="2200" i="1" dirty="0">
                <a:latin typeface="Times New Roman" panose="02020603050405020304" pitchFamily="18" charset="0"/>
                <a:cs typeface="Times New Roman" panose="02020603050405020304" pitchFamily="18" charset="0"/>
              </a:rPr>
              <a:t>supervised learning.</a:t>
            </a:r>
            <a:endParaRPr lang="en-US" sz="2200" b="0" i="1" dirty="0">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Since there is no labeled data, so the agent is bound to learn by its </a:t>
            </a:r>
            <a:r>
              <a:rPr lang="en-US" sz="2200" b="1" i="0" dirty="0">
                <a:solidFill>
                  <a:srgbClr val="000000"/>
                </a:solidFill>
                <a:effectLst/>
                <a:latin typeface="Times New Roman" panose="02020603050405020304" pitchFamily="18" charset="0"/>
                <a:cs typeface="Times New Roman" panose="02020603050405020304" pitchFamily="18" charset="0"/>
              </a:rPr>
              <a:t>experience</a:t>
            </a:r>
            <a:r>
              <a:rPr lang="en-US" sz="2200" b="0" i="0" dirty="0">
                <a:solidFill>
                  <a:srgbClr val="000000"/>
                </a:solidFill>
                <a:effectLst/>
                <a:latin typeface="Times New Roman" panose="02020603050405020304" pitchFamily="18" charset="0"/>
                <a:cs typeface="Times New Roman" panose="02020603050405020304" pitchFamily="18" charset="0"/>
              </a:rPr>
              <a:t> only.</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RL solves a specific type of problem where decision making is sequential, and the goal is long-term, such as </a:t>
            </a:r>
            <a:r>
              <a:rPr lang="en-US" sz="2200" b="1" i="0" dirty="0">
                <a:solidFill>
                  <a:srgbClr val="000000"/>
                </a:solidFill>
                <a:effectLst/>
                <a:latin typeface="Times New Roman" panose="02020603050405020304" pitchFamily="18" charset="0"/>
                <a:cs typeface="Times New Roman" panose="02020603050405020304" pitchFamily="18" charset="0"/>
              </a:rPr>
              <a:t>game-playing, robotics</a:t>
            </a:r>
            <a:r>
              <a:rPr lang="en-US" sz="2200" b="0" i="0" dirty="0">
                <a:solidFill>
                  <a:srgbClr val="000000"/>
                </a:solidFill>
                <a:effectLst/>
                <a:latin typeface="Times New Roman" panose="02020603050405020304" pitchFamily="18" charset="0"/>
                <a:cs typeface="Times New Roman" panose="02020603050405020304" pitchFamily="18" charset="0"/>
              </a:rPr>
              <a:t>, etc.</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The agent interacts with the environment and explores it by itself. The </a:t>
            </a:r>
            <a:r>
              <a:rPr lang="en-US" sz="2200" b="1" i="0" dirty="0">
                <a:solidFill>
                  <a:srgbClr val="000000"/>
                </a:solidFill>
                <a:effectLst/>
                <a:latin typeface="Times New Roman" panose="02020603050405020304" pitchFamily="18" charset="0"/>
                <a:cs typeface="Times New Roman" panose="02020603050405020304" pitchFamily="18" charset="0"/>
              </a:rPr>
              <a:t>primary goal </a:t>
            </a:r>
            <a:r>
              <a:rPr lang="en-US" sz="2200" b="0" i="0" dirty="0">
                <a:solidFill>
                  <a:srgbClr val="000000"/>
                </a:solidFill>
                <a:effectLst/>
                <a:latin typeface="Times New Roman" panose="02020603050405020304" pitchFamily="18" charset="0"/>
                <a:cs typeface="Times New Roman" panose="02020603050405020304" pitchFamily="18" charset="0"/>
              </a:rPr>
              <a:t>of an agent in reinforcement learning is to improve the performance by getting the </a:t>
            </a:r>
            <a:r>
              <a:rPr lang="en-US" sz="2200" b="1" i="0" dirty="0">
                <a:solidFill>
                  <a:srgbClr val="000000"/>
                </a:solidFill>
                <a:effectLst/>
                <a:latin typeface="Times New Roman" panose="02020603050405020304" pitchFamily="18" charset="0"/>
                <a:cs typeface="Times New Roman" panose="02020603050405020304" pitchFamily="18" charset="0"/>
              </a:rPr>
              <a:t>maximum positive rewards.</a:t>
            </a: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836757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B4CC-4337-1CC8-DE01-985C3B3F172E}"/>
              </a:ext>
            </a:extLst>
          </p:cNvPr>
          <p:cNvSpPr>
            <a:spLocks noGrp="1"/>
          </p:cNvSpPr>
          <p:nvPr>
            <p:ph type="title"/>
          </p:nvPr>
        </p:nvSpPr>
        <p:spPr>
          <a:xfrm>
            <a:off x="838200" y="365126"/>
            <a:ext cx="10515600" cy="1126323"/>
          </a:xfrm>
        </p:spPr>
        <p:txBody>
          <a:bodyPr/>
          <a:lstStyle/>
          <a:p>
            <a:pPr algn="ctr"/>
            <a:r>
              <a:rPr lang="en-US" sz="4400" spc="-1" dirty="0">
                <a:solidFill>
                  <a:srgbClr val="000000"/>
                </a:solidFill>
                <a:uFill>
                  <a:solidFill>
                    <a:srgbClr val="FFFFFF"/>
                  </a:solidFill>
                </a:uFill>
              </a:rPr>
              <a:t>Reinforcement learning</a:t>
            </a:r>
            <a:endParaRPr lang="en-US" dirty="0"/>
          </a:p>
        </p:txBody>
      </p:sp>
      <p:sp>
        <p:nvSpPr>
          <p:cNvPr id="3" name="Content Placeholder 2">
            <a:extLst>
              <a:ext uri="{FF2B5EF4-FFF2-40B4-BE49-F238E27FC236}">
                <a16:creationId xmlns:a16="http://schemas.microsoft.com/office/drawing/2014/main" id="{30D8FD4E-ED2F-FF67-AF97-6A278257CBC8}"/>
              </a:ext>
            </a:extLst>
          </p:cNvPr>
          <p:cNvSpPr>
            <a:spLocks noGrp="1"/>
          </p:cNvSpPr>
          <p:nvPr>
            <p:ph idx="1"/>
          </p:nvPr>
        </p:nvSpPr>
        <p:spPr/>
        <p:txBody>
          <a:bodyPr>
            <a:normAutofit fontScale="92500"/>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The agent learns with the process of hit and trial, and based on the experience, </a:t>
            </a:r>
            <a:r>
              <a:rPr lang="en-US" sz="2200" b="1" i="0" dirty="0">
                <a:solidFill>
                  <a:srgbClr val="000000"/>
                </a:solidFill>
                <a:effectLst/>
                <a:latin typeface="Times New Roman" panose="02020603050405020304" pitchFamily="18" charset="0"/>
                <a:cs typeface="Times New Roman" panose="02020603050405020304" pitchFamily="18" charset="0"/>
              </a:rPr>
              <a:t>it learns to perform the task in a better way. </a:t>
            </a:r>
            <a:r>
              <a:rPr lang="en-US" sz="2200" b="0" i="0" dirty="0">
                <a:solidFill>
                  <a:srgbClr val="000000"/>
                </a:solidFill>
                <a:effectLst/>
                <a:latin typeface="Times New Roman" panose="02020603050405020304" pitchFamily="18" charset="0"/>
                <a:cs typeface="Times New Roman" panose="02020603050405020304" pitchFamily="18" charset="0"/>
              </a:rPr>
              <a:t>Hence, we can say that </a:t>
            </a:r>
            <a:r>
              <a:rPr lang="en-US" sz="2200" b="1" i="1" dirty="0">
                <a:solidFill>
                  <a:srgbClr val="000000"/>
                </a:solidFill>
                <a:effectLst/>
                <a:latin typeface="Times New Roman" panose="02020603050405020304" pitchFamily="18" charset="0"/>
                <a:cs typeface="Times New Roman" panose="02020603050405020304" pitchFamily="18" charset="0"/>
              </a:rPr>
              <a:t>"Reinforcement learning is a type of machine learning method where an intelligent agent (computer program) interacts with the environment and learns to act within that."</a:t>
            </a:r>
            <a:r>
              <a:rPr lang="en-US" sz="2200" b="0" i="0" dirty="0">
                <a:solidFill>
                  <a:srgbClr val="000000"/>
                </a:solidFill>
                <a:effectLst/>
                <a:latin typeface="Times New Roman" panose="02020603050405020304" pitchFamily="18" charset="0"/>
                <a:cs typeface="Times New Roman" panose="02020603050405020304" pitchFamily="18" charset="0"/>
              </a:rPr>
              <a:t> </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How a Robotic dog learns the movement of his arms is an example of Reinforcement learning.</a:t>
            </a:r>
          </a:p>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It is a core part of </a:t>
            </a:r>
            <a:r>
              <a:rPr lang="en-US" sz="2200" b="0"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rPr>
              <a:t>Artificial intelligence</a:t>
            </a:r>
            <a:r>
              <a:rPr lang="en-US" sz="2200" b="0" i="0" dirty="0">
                <a:solidFill>
                  <a:srgbClr val="000000"/>
                </a:solidFill>
                <a:effectLst/>
                <a:latin typeface="Times New Roman" panose="02020603050405020304" pitchFamily="18" charset="0"/>
                <a:cs typeface="Times New Roman" panose="02020603050405020304" pitchFamily="18" charset="0"/>
              </a:rPr>
              <a:t>, and all </a:t>
            </a:r>
            <a:r>
              <a:rPr lang="en-US" sz="2200" b="0" i="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AI agent</a:t>
            </a:r>
            <a:r>
              <a:rPr lang="en-US" sz="2200" b="0" i="0" dirty="0">
                <a:effectLst/>
                <a:latin typeface="Times New Roman" panose="02020603050405020304" pitchFamily="18" charset="0"/>
                <a:cs typeface="Times New Roman" panose="02020603050405020304" pitchFamily="18" charset="0"/>
              </a:rPr>
              <a:t> </a:t>
            </a:r>
            <a:r>
              <a:rPr lang="en-US" sz="2200" b="0" i="0" dirty="0">
                <a:solidFill>
                  <a:srgbClr val="000000"/>
                </a:solidFill>
                <a:effectLst/>
                <a:latin typeface="Times New Roman" panose="02020603050405020304" pitchFamily="18" charset="0"/>
                <a:cs typeface="Times New Roman" panose="02020603050405020304" pitchFamily="18" charset="0"/>
              </a:rPr>
              <a:t>works on the concept of reinforcement learning. Here we do not need to pre-program the agent, as it learns from its own experience without any human intervention.</a:t>
            </a: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721634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6A91-4555-E49A-E76E-3F4FE6498E23}"/>
              </a:ext>
            </a:extLst>
          </p:cNvPr>
          <p:cNvSpPr>
            <a:spLocks noGrp="1"/>
          </p:cNvSpPr>
          <p:nvPr>
            <p:ph type="title"/>
          </p:nvPr>
        </p:nvSpPr>
        <p:spPr/>
        <p:txBody>
          <a:bodyPr/>
          <a:lstStyle/>
          <a:p>
            <a:pPr algn="ctr"/>
            <a:r>
              <a:rPr lang="en-US" sz="4400" spc="-1" dirty="0">
                <a:solidFill>
                  <a:srgbClr val="000000"/>
                </a:solidFill>
                <a:uFill>
                  <a:solidFill>
                    <a:srgbClr val="FFFFFF"/>
                  </a:solidFill>
                </a:uFill>
              </a:rPr>
              <a:t>Reinforcement learning. Working steps</a:t>
            </a:r>
            <a:endParaRPr lang="en-US" dirty="0"/>
          </a:p>
        </p:txBody>
      </p:sp>
      <p:pic>
        <p:nvPicPr>
          <p:cNvPr id="2050" name="Picture 2" descr="Reinforcement Learning Tutorial - Javatpoint">
            <a:extLst>
              <a:ext uri="{FF2B5EF4-FFF2-40B4-BE49-F238E27FC236}">
                <a16:creationId xmlns:a16="http://schemas.microsoft.com/office/drawing/2014/main" id="{9C7A0314-B3E5-20CA-DF1E-9A32B97E0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604" y="3653971"/>
            <a:ext cx="4621196" cy="3204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B55D30-9B31-2555-2BDA-AFEB2A2D84DA}"/>
              </a:ext>
            </a:extLst>
          </p:cNvPr>
          <p:cNvSpPr txBox="1"/>
          <p:nvPr/>
        </p:nvSpPr>
        <p:spPr>
          <a:xfrm>
            <a:off x="694677" y="1700019"/>
            <a:ext cx="10748640" cy="2631490"/>
          </a:xfrm>
          <a:prstGeom prst="rect">
            <a:avLst/>
          </a:prstGeom>
          <a:noFill/>
        </p:spPr>
        <p:txBody>
          <a:bodyPr wrap="square">
            <a:spAutoFit/>
          </a:bodyPr>
          <a:lstStyle/>
          <a:p>
            <a:pPr algn="just">
              <a:lnSpc>
                <a:spcPct val="150000"/>
              </a:lnSpc>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The agent continues doing these three things (</a:t>
            </a:r>
            <a:r>
              <a:rPr lang="en-US" sz="2200" b="1" i="0" dirty="0">
                <a:solidFill>
                  <a:srgbClr val="000000"/>
                </a:solidFill>
                <a:effectLst/>
                <a:latin typeface="Times New Roman" panose="02020603050405020304" pitchFamily="18" charset="0"/>
                <a:cs typeface="Times New Roman" panose="02020603050405020304" pitchFamily="18" charset="0"/>
              </a:rPr>
              <a:t>take action, change state/remain in the same state, and get feedback</a:t>
            </a:r>
            <a:r>
              <a:rPr lang="en-US" sz="2200" b="0" i="0" dirty="0">
                <a:solidFill>
                  <a:srgbClr val="000000"/>
                </a:solidFill>
                <a:effectLst/>
                <a:latin typeface="Times New Roman" panose="02020603050405020304" pitchFamily="18" charset="0"/>
                <a:cs typeface="Times New Roman" panose="02020603050405020304" pitchFamily="18" charset="0"/>
              </a:rPr>
              <a:t>), and by doing these actions, he learns and explores the environment.</a:t>
            </a:r>
          </a:p>
          <a:p>
            <a:pPr algn="just">
              <a:lnSpc>
                <a:spcPct val="150000"/>
              </a:lnSpc>
              <a:buFont typeface="Arial" panose="020B0604020202020204" pitchFamily="34" charset="0"/>
              <a:buChar char="•"/>
            </a:pPr>
            <a:r>
              <a:rPr lang="en-US" sz="2200" b="1" i="0" dirty="0">
                <a:solidFill>
                  <a:srgbClr val="000000"/>
                </a:solidFill>
                <a:effectLst/>
                <a:latin typeface="Times New Roman" panose="02020603050405020304" pitchFamily="18" charset="0"/>
                <a:cs typeface="Times New Roman" panose="02020603050405020304" pitchFamily="18" charset="0"/>
              </a:rPr>
              <a:t>The agent learns that what actions lead to positive feedback or rewards and what actions lead to negative feedback penalty</a:t>
            </a:r>
            <a:r>
              <a:rPr lang="en-US" sz="2200" b="0" i="0" dirty="0">
                <a:solidFill>
                  <a:srgbClr val="000000"/>
                </a:solidFill>
                <a:effectLst/>
                <a:latin typeface="Times New Roman" panose="02020603050405020304" pitchFamily="18" charset="0"/>
                <a:cs typeface="Times New Roman" panose="02020603050405020304" pitchFamily="18" charset="0"/>
              </a:rPr>
              <a:t>. As a positive reward, the agent gets a positive point, and as a penalty, it gets a negative point.</a:t>
            </a:r>
          </a:p>
        </p:txBody>
      </p:sp>
    </p:spTree>
    <p:extLst>
      <p:ext uri="{BB962C8B-B14F-4D97-AF65-F5344CB8AC3E}">
        <p14:creationId xmlns:p14="http://schemas.microsoft.com/office/powerpoint/2010/main" val="25375992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6675-1B41-1A79-0E92-123AC301C5C2}"/>
              </a:ext>
            </a:extLst>
          </p:cNvPr>
          <p:cNvSpPr>
            <a:spLocks noGrp="1"/>
          </p:cNvSpPr>
          <p:nvPr>
            <p:ph type="title"/>
          </p:nvPr>
        </p:nvSpPr>
        <p:spPr>
          <a:xfrm>
            <a:off x="838200" y="258593"/>
            <a:ext cx="10515600" cy="1099691"/>
          </a:xfrm>
        </p:spPr>
        <p:txBody>
          <a:bodyPr/>
          <a:lstStyle/>
          <a:p>
            <a:pPr algn="ctr"/>
            <a:r>
              <a:rPr lang="en-US" sz="4400" spc="-1" dirty="0">
                <a:solidFill>
                  <a:srgbClr val="000000"/>
                </a:solidFill>
                <a:uFill>
                  <a:solidFill>
                    <a:srgbClr val="FFFFFF"/>
                  </a:solidFill>
                </a:uFill>
              </a:rPr>
              <a:t>Reinforcement learning. Example</a:t>
            </a:r>
            <a:endParaRPr lang="en-US" dirty="0"/>
          </a:p>
        </p:txBody>
      </p:sp>
      <p:sp>
        <p:nvSpPr>
          <p:cNvPr id="3" name="Content Placeholder 2">
            <a:extLst>
              <a:ext uri="{FF2B5EF4-FFF2-40B4-BE49-F238E27FC236}">
                <a16:creationId xmlns:a16="http://schemas.microsoft.com/office/drawing/2014/main" id="{2BC71D68-437C-7911-3024-1DADB71EE7EA}"/>
              </a:ext>
            </a:extLst>
          </p:cNvPr>
          <p:cNvSpPr>
            <a:spLocks noGrp="1"/>
          </p:cNvSpPr>
          <p:nvPr>
            <p:ph idx="1"/>
          </p:nvPr>
        </p:nvSpPr>
        <p:spPr>
          <a:xfrm>
            <a:off x="838200" y="1358284"/>
            <a:ext cx="10515600" cy="4818679"/>
          </a:xfrm>
        </p:spPr>
        <p:txBody>
          <a:bodyPr/>
          <a:lstStyle/>
          <a:p>
            <a:pPr>
              <a:lnSpc>
                <a:spcPct val="150000"/>
              </a:lnSpc>
            </a:pPr>
            <a:r>
              <a:rPr lang="en-US" dirty="0"/>
              <a:t>Case # 1: </a:t>
            </a:r>
            <a:r>
              <a:rPr lang="en-US" sz="2000" b="0" i="0" dirty="0">
                <a:effectLst/>
                <a:latin typeface="Times New Roman" panose="02020603050405020304" pitchFamily="18" charset="0"/>
                <a:cs typeface="Times New Roman" panose="02020603050405020304" pitchFamily="18" charset="0"/>
              </a:rPr>
              <a:t>There is a baby in the family, and she has just started walking, and everyone is quite happy about it. So one day, the parents try to set a goal, let us baby reach the couch, and see if the baby is able to do so. </a:t>
            </a:r>
          </a:p>
          <a:p>
            <a:pPr>
              <a:lnSpc>
                <a:spcPct val="150000"/>
              </a:lnSpc>
            </a:pPr>
            <a:r>
              <a:rPr lang="en-US" sz="2000" b="1" i="0" dirty="0">
                <a:effectLst/>
                <a:latin typeface="Times New Roman" panose="02020603050405020304" pitchFamily="18" charset="0"/>
                <a:cs typeface="Times New Roman" panose="02020603050405020304" pitchFamily="18" charset="0"/>
              </a:rPr>
              <a:t>Result of Case 1: </a:t>
            </a:r>
            <a:r>
              <a:rPr lang="en-US" sz="2000" b="0" i="0" dirty="0">
                <a:effectLst/>
                <a:latin typeface="Times New Roman" panose="02020603050405020304" pitchFamily="18" charset="0"/>
                <a:cs typeface="Times New Roman" panose="02020603050405020304" pitchFamily="18" charset="0"/>
              </a:rPr>
              <a:t>The baby successfully reaches the set, and thus everyone in the family is very happy to see this. The chosen path now comes with a positive reward.</a:t>
            </a:r>
          </a:p>
          <a:p>
            <a:pPr>
              <a:lnSpc>
                <a:spcPct val="150000"/>
              </a:lnSpc>
            </a:pPr>
            <a:r>
              <a:rPr lang="en-US" sz="2000" b="1" i="0" dirty="0">
                <a:effectLst/>
                <a:latin typeface="Times New Roman" panose="02020603050405020304" pitchFamily="18" charset="0"/>
                <a:cs typeface="Times New Roman" panose="02020603050405020304" pitchFamily="18" charset="0"/>
              </a:rPr>
              <a:t>Points:</a:t>
            </a:r>
            <a:r>
              <a:rPr lang="en-US" sz="2000" b="0" i="0" dirty="0">
                <a:effectLst/>
                <a:latin typeface="Times New Roman" panose="02020603050405020304" pitchFamily="18" charset="0"/>
                <a:cs typeface="Times New Roman" panose="02020603050405020304" pitchFamily="18" charset="0"/>
              </a:rPr>
              <a:t> Reward + (+n) → Positive reward.</a:t>
            </a:r>
            <a:endParaRPr lang="en-US" sz="2000" dirty="0">
              <a:latin typeface="Times New Roman" panose="02020603050405020304" pitchFamily="18" charset="0"/>
              <a:cs typeface="Times New Roman" panose="02020603050405020304" pitchFamily="18" charset="0"/>
            </a:endParaRPr>
          </a:p>
        </p:txBody>
      </p:sp>
      <p:pic>
        <p:nvPicPr>
          <p:cNvPr id="3076" name="Picture 4">
            <a:extLst>
              <a:ext uri="{FF2B5EF4-FFF2-40B4-BE49-F238E27FC236}">
                <a16:creationId xmlns:a16="http://schemas.microsoft.com/office/drawing/2014/main" id="{BEE47450-D392-FB6E-1E3D-A673991CD9C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064162" y="4411878"/>
            <a:ext cx="1533822" cy="247243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807AC7B4-9EDF-7769-D156-3F144C4AE5A7}"/>
              </a:ext>
            </a:extLst>
          </p:cNvPr>
          <p:cNvSpPr/>
          <p:nvPr/>
        </p:nvSpPr>
        <p:spPr>
          <a:xfrm>
            <a:off x="4823946" y="5162364"/>
            <a:ext cx="3187084" cy="674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descr="How to Draw a Couch - Really Easy Drawing Tutorial | Drawing tutorial easy,  Easy drawings, Simple cartoon">
            <a:extLst>
              <a:ext uri="{FF2B5EF4-FFF2-40B4-BE49-F238E27FC236}">
                <a16:creationId xmlns:a16="http://schemas.microsoft.com/office/drawing/2014/main" id="{EA9FAF45-BCAA-013D-1FA7-DE6C33988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4606" y="4065334"/>
            <a:ext cx="2689194" cy="268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953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34F8-3EA9-4BF2-9D9E-34E192139892}"/>
              </a:ext>
            </a:extLst>
          </p:cNvPr>
          <p:cNvSpPr>
            <a:spLocks noGrp="1"/>
          </p:cNvSpPr>
          <p:nvPr>
            <p:ph type="title"/>
          </p:nvPr>
        </p:nvSpPr>
        <p:spPr>
          <a:xfrm>
            <a:off x="838200" y="302982"/>
            <a:ext cx="10515600" cy="939892"/>
          </a:xfrm>
        </p:spPr>
        <p:txBody>
          <a:bodyPr/>
          <a:lstStyle/>
          <a:p>
            <a:pPr algn="ctr"/>
            <a:r>
              <a:rPr lang="en-US" sz="4400" spc="-1" dirty="0">
                <a:solidFill>
                  <a:srgbClr val="000000"/>
                </a:solidFill>
                <a:uFill>
                  <a:solidFill>
                    <a:srgbClr val="FFFFFF"/>
                  </a:solidFill>
                </a:uFill>
              </a:rPr>
              <a:t>Reinforcement learning. Example</a:t>
            </a:r>
            <a:endParaRPr lang="en-US" dirty="0"/>
          </a:p>
        </p:txBody>
      </p:sp>
      <p:sp>
        <p:nvSpPr>
          <p:cNvPr id="3" name="Content Placeholder 2">
            <a:extLst>
              <a:ext uri="{FF2B5EF4-FFF2-40B4-BE49-F238E27FC236}">
                <a16:creationId xmlns:a16="http://schemas.microsoft.com/office/drawing/2014/main" id="{BC998DB6-8D9F-C90C-B9CE-99E67C8CE142}"/>
              </a:ext>
            </a:extLst>
          </p:cNvPr>
          <p:cNvSpPr>
            <a:spLocks noGrp="1"/>
          </p:cNvSpPr>
          <p:nvPr>
            <p:ph idx="1"/>
          </p:nvPr>
        </p:nvSpPr>
        <p:spPr>
          <a:xfrm>
            <a:off x="838200" y="1242874"/>
            <a:ext cx="10515600" cy="4934089"/>
          </a:xfrm>
        </p:spPr>
        <p:txBody>
          <a:bodyPr>
            <a:normAutofit/>
          </a:bodyPr>
          <a:lstStyle/>
          <a:p>
            <a:pPr algn="l">
              <a:lnSpc>
                <a:spcPct val="150000"/>
              </a:lnSpc>
            </a:pPr>
            <a:r>
              <a:rPr lang="en-US" sz="2000" dirty="0">
                <a:latin typeface="Times New Roman" panose="02020603050405020304" pitchFamily="18" charset="0"/>
                <a:cs typeface="Times New Roman" panose="02020603050405020304" pitchFamily="18" charset="0"/>
              </a:rPr>
              <a:t>Case # 2:</a:t>
            </a:r>
            <a:r>
              <a:rPr lang="en-US" sz="2000" b="0" i="0" dirty="0">
                <a:effectLst/>
                <a:latin typeface="Times New Roman" panose="02020603050405020304" pitchFamily="18" charset="0"/>
                <a:cs typeface="Times New Roman" panose="02020603050405020304" pitchFamily="18" charset="0"/>
              </a:rPr>
              <a:t> The baby was not able to reach the couch, and the baby </a:t>
            </a:r>
            <a:r>
              <a:rPr lang="en-US" sz="2000" b="1" i="0" dirty="0">
                <a:effectLst/>
                <a:latin typeface="Times New Roman" panose="02020603050405020304" pitchFamily="18" charset="0"/>
                <a:cs typeface="Times New Roman" panose="02020603050405020304" pitchFamily="18" charset="0"/>
              </a:rPr>
              <a:t>has fallen. It hurts! </a:t>
            </a:r>
            <a:r>
              <a:rPr lang="en-US" sz="2000" b="0" i="0" dirty="0">
                <a:effectLst/>
                <a:latin typeface="Times New Roman" panose="02020603050405020304" pitchFamily="18" charset="0"/>
                <a:cs typeface="Times New Roman" panose="02020603050405020304" pitchFamily="18" charset="0"/>
              </a:rPr>
              <a:t>What possibly could be the reason? There might be some obstacles in the path to the couch, and the baby had fallen to obstacles.</a:t>
            </a:r>
          </a:p>
          <a:p>
            <a:pPr algn="l">
              <a:lnSpc>
                <a:spcPct val="150000"/>
              </a:lnSpc>
            </a:pPr>
            <a:r>
              <a:rPr lang="en-US" sz="2000" b="1" i="0" dirty="0">
                <a:effectLst/>
                <a:latin typeface="Times New Roman" panose="02020603050405020304" pitchFamily="18" charset="0"/>
                <a:cs typeface="Times New Roman" panose="02020603050405020304" pitchFamily="18" charset="0"/>
              </a:rPr>
              <a:t>Result of Case 2:</a:t>
            </a:r>
            <a:r>
              <a:rPr lang="en-US" sz="2000" b="0" i="0" dirty="0">
                <a:effectLst/>
                <a:latin typeface="Times New Roman" panose="02020603050405020304" pitchFamily="18" charset="0"/>
                <a:cs typeface="Times New Roman" panose="02020603050405020304" pitchFamily="18" charset="0"/>
              </a:rPr>
              <a:t> The baby falls to some obstacles, and she cries! Oh, that was bad, she learned, not to fall into the trap of obstacle the next time. The chosen path now comes with a negative reward.</a:t>
            </a:r>
          </a:p>
          <a:p>
            <a:pPr algn="l">
              <a:lnSpc>
                <a:spcPct val="150000"/>
              </a:lnSpc>
            </a:pPr>
            <a:r>
              <a:rPr lang="en-US" sz="2000" b="1" i="0" dirty="0">
                <a:effectLst/>
                <a:latin typeface="Times New Roman" panose="02020603050405020304" pitchFamily="18" charset="0"/>
                <a:cs typeface="Times New Roman" panose="02020603050405020304" pitchFamily="18" charset="0"/>
              </a:rPr>
              <a:t>Points:</a:t>
            </a:r>
            <a:r>
              <a:rPr lang="en-US" sz="2000" b="0" i="0" dirty="0">
                <a:effectLst/>
                <a:latin typeface="Times New Roman" panose="02020603050405020304" pitchFamily="18" charset="0"/>
                <a:cs typeface="Times New Roman" panose="02020603050405020304" pitchFamily="18" charset="0"/>
              </a:rPr>
              <a:t> Rewards + (-n) →Negative reward.</a:t>
            </a:r>
          </a:p>
          <a:p>
            <a:pPr marL="0" indent="0">
              <a:lnSpc>
                <a:spcPct val="150000"/>
              </a:lnSpc>
              <a:buNone/>
            </a:pPr>
            <a:endParaRPr lang="en-US" sz="2000"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BDF526B4-CCC3-5FAA-88C1-2230A4CC502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673545" y="4539780"/>
            <a:ext cx="1533822" cy="247243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D47E663F-0E23-E5C9-7722-CD8991DDFF4F}"/>
              </a:ext>
            </a:extLst>
          </p:cNvPr>
          <p:cNvSpPr/>
          <p:nvPr/>
        </p:nvSpPr>
        <p:spPr>
          <a:xfrm>
            <a:off x="4390625" y="5364253"/>
            <a:ext cx="3187084" cy="674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ow to Draw a Couch - Really Easy Drawing Tutorial | Drawing tutorial easy,  Easy drawings, Simple cartoon">
            <a:extLst>
              <a:ext uri="{FF2B5EF4-FFF2-40B4-BE49-F238E27FC236}">
                <a16:creationId xmlns:a16="http://schemas.microsoft.com/office/drawing/2014/main" id="{1FAADE6B-A8B1-8762-6A49-5BBF93D4E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9003" y="4501472"/>
            <a:ext cx="2689194" cy="2356528"/>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ication Sign 6">
            <a:extLst>
              <a:ext uri="{FF2B5EF4-FFF2-40B4-BE49-F238E27FC236}">
                <a16:creationId xmlns:a16="http://schemas.microsoft.com/office/drawing/2014/main" id="{D64CA87B-39BC-45AE-3FE3-5BEB8DDBF8FC}"/>
              </a:ext>
            </a:extLst>
          </p:cNvPr>
          <p:cNvSpPr/>
          <p:nvPr/>
        </p:nvSpPr>
        <p:spPr>
          <a:xfrm>
            <a:off x="9191040" y="4888227"/>
            <a:ext cx="1225119" cy="1145220"/>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8372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3AD1-7C8E-96FF-D229-CEA47FCF6C8D}"/>
              </a:ext>
            </a:extLst>
          </p:cNvPr>
          <p:cNvSpPr>
            <a:spLocks noGrp="1"/>
          </p:cNvSpPr>
          <p:nvPr>
            <p:ph type="title"/>
          </p:nvPr>
        </p:nvSpPr>
        <p:spPr/>
        <p:txBody>
          <a:bodyPr/>
          <a:lstStyle/>
          <a:p>
            <a:r>
              <a:rPr lang="en-US" b="1" dirty="0"/>
              <a:t>Q&amp;A</a:t>
            </a:r>
            <a:endParaRPr lang="en-US" dirty="0"/>
          </a:p>
        </p:txBody>
      </p:sp>
      <p:sp>
        <p:nvSpPr>
          <p:cNvPr id="3" name="Content Placeholder 2">
            <a:extLst>
              <a:ext uri="{FF2B5EF4-FFF2-40B4-BE49-F238E27FC236}">
                <a16:creationId xmlns:a16="http://schemas.microsoft.com/office/drawing/2014/main" id="{43F34DEC-7C50-28BF-7496-28E5422EDC56}"/>
              </a:ext>
            </a:extLst>
          </p:cNvPr>
          <p:cNvSpPr>
            <a:spLocks noGrp="1"/>
          </p:cNvSpPr>
          <p:nvPr>
            <p:ph idx="1"/>
          </p:nvPr>
        </p:nvSpPr>
        <p:spPr/>
        <p:txBody>
          <a:bodyPr>
            <a:normAutofit/>
          </a:bodyPr>
          <a:lstStyle/>
          <a:p>
            <a:pPr marL="0" indent="0" algn="ctr">
              <a:buNone/>
            </a:pPr>
            <a:r>
              <a:rPr lang="en-US" sz="6000" b="1" i="0" dirty="0">
                <a:solidFill>
                  <a:srgbClr val="3A3A3A"/>
                </a:solidFill>
                <a:effectLst/>
                <a:latin typeface="Work Sans" pitchFamily="2" charset="0"/>
              </a:rPr>
              <a:t> What are the different types of Machine </a:t>
            </a:r>
            <a:r>
              <a:rPr lang="en-US" sz="6000" b="1" i="0" dirty="0" smtClean="0">
                <a:solidFill>
                  <a:srgbClr val="3A3A3A"/>
                </a:solidFill>
                <a:effectLst/>
                <a:latin typeface="Work Sans" pitchFamily="2" charset="0"/>
              </a:rPr>
              <a:t>Learning?</a:t>
            </a:r>
            <a:endParaRPr lang="en-US" sz="6000" dirty="0"/>
          </a:p>
        </p:txBody>
      </p:sp>
    </p:spTree>
    <p:extLst>
      <p:ext uri="{BB962C8B-B14F-4D97-AF65-F5344CB8AC3E}">
        <p14:creationId xmlns:p14="http://schemas.microsoft.com/office/powerpoint/2010/main" val="20272249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25535</TotalTime>
  <Words>3227</Words>
  <Application>Microsoft Office PowerPoint</Application>
  <PresentationFormat>와이드스크린</PresentationFormat>
  <Paragraphs>575</Paragraphs>
  <Slides>111</Slides>
  <Notes>3</Notes>
  <HiddenSlides>0</HiddenSlides>
  <MMClips>0</MMClips>
  <ScaleCrop>false</ScaleCrop>
  <HeadingPairs>
    <vt:vector size="6" baseType="variant">
      <vt:variant>
        <vt:lpstr>사용한 글꼴</vt:lpstr>
      </vt:variant>
      <vt:variant>
        <vt:i4>17</vt:i4>
      </vt:variant>
      <vt:variant>
        <vt:lpstr>테마</vt:lpstr>
      </vt:variant>
      <vt:variant>
        <vt:i4>1</vt:i4>
      </vt:variant>
      <vt:variant>
        <vt:lpstr>슬라이드 제목</vt:lpstr>
      </vt:variant>
      <vt:variant>
        <vt:i4>111</vt:i4>
      </vt:variant>
    </vt:vector>
  </HeadingPairs>
  <TitlesOfParts>
    <vt:vector size="129" baseType="lpstr">
      <vt:lpstr>Amazon Ember</vt:lpstr>
      <vt:lpstr>Calibre</vt:lpstr>
      <vt:lpstr>erdana</vt:lpstr>
      <vt:lpstr>inter-bold</vt:lpstr>
      <vt:lpstr>ＭＳ Ｐゴシック</vt:lpstr>
      <vt:lpstr>Nunito Sans</vt:lpstr>
      <vt:lpstr>Roboto</vt:lpstr>
      <vt:lpstr>urw-din</vt:lpstr>
      <vt:lpstr>Work Sans</vt:lpstr>
      <vt:lpstr>맑은 고딕</vt:lpstr>
      <vt:lpstr>Arial</vt:lpstr>
      <vt:lpstr>Calibri</vt:lpstr>
      <vt:lpstr>Calibri Light</vt:lpstr>
      <vt:lpstr>Cambria Math</vt:lpstr>
      <vt:lpstr>Helvetica</vt:lpstr>
      <vt:lpstr>Times New Roman</vt:lpstr>
      <vt:lpstr>Wingdings</vt:lpstr>
      <vt:lpstr>Office Theme</vt:lpstr>
      <vt:lpstr>PowerPoint 프레젠테이션</vt:lpstr>
      <vt:lpstr>Agenda</vt:lpstr>
      <vt:lpstr>What you will learn</vt:lpstr>
      <vt:lpstr>Why do you need this course</vt:lpstr>
      <vt:lpstr>Lectures</vt:lpstr>
      <vt:lpstr>Grading</vt:lpstr>
      <vt:lpstr>Lab Activity</vt:lpstr>
      <vt:lpstr>What is artificial intelligence (AI)?</vt:lpstr>
      <vt:lpstr>Goals of Artificial Intelligence</vt:lpstr>
      <vt:lpstr>Brief history of AI</vt:lpstr>
      <vt:lpstr>Brief history of AI</vt:lpstr>
      <vt:lpstr>Turing test machine</vt:lpstr>
      <vt:lpstr>Brief history of AI</vt:lpstr>
      <vt:lpstr>Why are things working today?</vt:lpstr>
      <vt:lpstr>Advantages of Artificial Intelligence</vt:lpstr>
      <vt:lpstr>Disadvantages of Artificial Intelligence</vt:lpstr>
      <vt:lpstr>Q&amp;A</vt:lpstr>
      <vt:lpstr>Q&amp;A</vt:lpstr>
      <vt:lpstr>What is Machine Learning </vt:lpstr>
      <vt:lpstr>What is machine learning (ML)?</vt:lpstr>
      <vt:lpstr>Programming</vt:lpstr>
      <vt:lpstr>Programming</vt:lpstr>
      <vt:lpstr>Programming</vt:lpstr>
      <vt:lpstr>What problems solved with machine learning</vt:lpstr>
      <vt:lpstr>When to Use Machine Learning</vt:lpstr>
      <vt:lpstr>When to Use Machine Learning</vt:lpstr>
      <vt:lpstr>The nature of machine learning</vt:lpstr>
      <vt:lpstr>ML representation </vt:lpstr>
      <vt:lpstr>Where does ML fit in?</vt:lpstr>
      <vt:lpstr>Applications of Machine learning</vt:lpstr>
      <vt:lpstr>Q&amp;A </vt:lpstr>
      <vt:lpstr>How does Machine Learning works</vt:lpstr>
      <vt:lpstr>How does Machine Learning works</vt:lpstr>
      <vt:lpstr>How does Machine Learning works</vt:lpstr>
      <vt:lpstr>Features of Machine Learning</vt:lpstr>
      <vt:lpstr>The importance of Machine Learning</vt:lpstr>
      <vt:lpstr>Q&amp;A</vt:lpstr>
      <vt:lpstr>Q&amp;A</vt:lpstr>
      <vt:lpstr>Q&amp;A</vt:lpstr>
      <vt:lpstr>Q&amp;A</vt:lpstr>
      <vt:lpstr>Q&amp;A</vt:lpstr>
      <vt:lpstr>Quick terminology </vt:lpstr>
      <vt:lpstr>ML types</vt:lpstr>
      <vt:lpstr>Supervised learning  </vt:lpstr>
      <vt:lpstr>Supervised learning </vt:lpstr>
      <vt:lpstr>Supervised learning </vt:lpstr>
      <vt:lpstr>Supervised learning. Types </vt:lpstr>
      <vt:lpstr>Classification </vt:lpstr>
      <vt:lpstr>Regression</vt:lpstr>
      <vt:lpstr>Supervised learning. Training </vt:lpstr>
      <vt:lpstr>Steps Involved in Supervised Learning</vt:lpstr>
      <vt:lpstr>Steps Involved in Supervised Learning</vt:lpstr>
      <vt:lpstr>Supervised learning. Algorithms </vt:lpstr>
      <vt:lpstr>Supervised learning. Advantages</vt:lpstr>
      <vt:lpstr>Supervised learning. Disadvantages</vt:lpstr>
      <vt:lpstr>Supervised learning. Example</vt:lpstr>
      <vt:lpstr>Supervised learning. Example</vt:lpstr>
      <vt:lpstr>Limitations </vt:lpstr>
      <vt:lpstr>Q&amp;A</vt:lpstr>
      <vt:lpstr>Q&amp;A</vt:lpstr>
      <vt:lpstr>Q&amp;A</vt:lpstr>
      <vt:lpstr>Unsupervised learning </vt:lpstr>
      <vt:lpstr>Unsupervised learning </vt:lpstr>
      <vt:lpstr>Unsupervised learning </vt:lpstr>
      <vt:lpstr>Unsupervised learning. Types </vt:lpstr>
      <vt:lpstr>Clustering </vt:lpstr>
      <vt:lpstr>Unsupervised learning. Training </vt:lpstr>
      <vt:lpstr>Unsupervised learning. Usage </vt:lpstr>
      <vt:lpstr>Applications of Unsupervised Learning</vt:lpstr>
      <vt:lpstr>Applications of Unsupervised Learning</vt:lpstr>
      <vt:lpstr>Advantages of Unsupervised Learning</vt:lpstr>
      <vt:lpstr>Disadvantages of Unsupervised Learning</vt:lpstr>
      <vt:lpstr>Unsupervised Learning. Example</vt:lpstr>
      <vt:lpstr>Unsupervised Learning. Example</vt:lpstr>
      <vt:lpstr>PowerPoint 프레젠테이션</vt:lpstr>
      <vt:lpstr>PowerPoint 프레젠테이션</vt:lpstr>
      <vt:lpstr>PowerPoint 프레젠테이션</vt:lpstr>
      <vt:lpstr>Limitations </vt:lpstr>
      <vt:lpstr>Q&amp;A</vt:lpstr>
      <vt:lpstr>Q&amp;A</vt:lpstr>
      <vt:lpstr>Q&amp;A</vt:lpstr>
      <vt:lpstr>Differences between supervised and unsupervised </vt:lpstr>
      <vt:lpstr>Differences between supervised and unsupervised </vt:lpstr>
      <vt:lpstr>Semi-supervised learning </vt:lpstr>
      <vt:lpstr>Semi-supervised learning  </vt:lpstr>
      <vt:lpstr>Semi-supervised learning </vt:lpstr>
      <vt:lpstr>Semi-supervised learning  self- training method. Step 1</vt:lpstr>
      <vt:lpstr>Semi-supervised learning  self- training method. Step 2</vt:lpstr>
      <vt:lpstr>Semi-supervised learning  self- training method. Step 3</vt:lpstr>
      <vt:lpstr>Semi-supervised learning. Example </vt:lpstr>
      <vt:lpstr>Q&amp;A</vt:lpstr>
      <vt:lpstr>Reinforcement learning</vt:lpstr>
      <vt:lpstr>Reinforcement learning</vt:lpstr>
      <vt:lpstr>Reinforcement learning</vt:lpstr>
      <vt:lpstr>Reinforcement learning</vt:lpstr>
      <vt:lpstr>Reinforcement learning. Working steps</vt:lpstr>
      <vt:lpstr>Reinforcement learning. Example</vt:lpstr>
      <vt:lpstr>Reinforcement learning. Example</vt:lpstr>
      <vt:lpstr>Q&amp;A</vt:lpstr>
      <vt:lpstr>Q&amp;A</vt:lpstr>
      <vt:lpstr>Q&amp;A</vt:lpstr>
      <vt:lpstr>Q&amp;A</vt:lpstr>
      <vt:lpstr>Steps to solve ML problems</vt:lpstr>
      <vt:lpstr>Dataset gathering </vt:lpstr>
      <vt:lpstr>Dataset pre-processing  </vt:lpstr>
      <vt:lpstr>Feature engineering  </vt:lpstr>
      <vt:lpstr>Algorithm selection </vt:lpstr>
      <vt:lpstr>Training</vt:lpstr>
      <vt:lpstr>Making prediction </vt:lpstr>
      <vt:lpstr>PowerPoint 프레젠테이션</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Basic Concepts and Learning.</dc:title>
  <dc:creator>Umirzakova Sabina</dc:creator>
  <cp:lastModifiedBy>GACHON</cp:lastModifiedBy>
  <cp:revision>380</cp:revision>
  <dcterms:created xsi:type="dcterms:W3CDTF">2022-07-30T07:34:52Z</dcterms:created>
  <dcterms:modified xsi:type="dcterms:W3CDTF">2022-09-06T10:17:43Z</dcterms:modified>
</cp:coreProperties>
</file>